
<file path=[Content_Types].xml><?xml version="1.0" encoding="utf-8"?>
<Types xmlns="http://schemas.openxmlformats.org/package/2006/content-types">
  <Default ContentType="application/vnd.openxmlformats-officedocument.vmlDrawing" Extension="vml"/>
  <Default ContentType="application/vnd.openxmlformats-officedocument.oleObject" Extension="bin"/>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1.xml"/>
  <Override ContentType="application/vnd.openxmlformats-officedocument.presentationml.tags+xml" PartName="/ppt/tags/tag8.xml"/>
  <Override ContentType="application/vnd.openxmlformats-officedocument.presentationml.tags+xml" PartName="/ppt/tags/tag2.xml"/>
  <Override ContentType="application/vnd.openxmlformats-officedocument.presentationml.tags+xml" PartName="/ppt/tags/tag9.xml"/>
  <Override ContentType="application/vnd.openxmlformats-officedocument.presentationml.tags+xml" PartName="/ppt/tags/tag7.xml"/>
  <Override ContentType="application/vnd.openxmlformats-officedocument.presentationml.tags+xml" PartName="/ppt/tags/tag10.xml"/>
  <Override ContentType="application/vnd.openxmlformats-officedocument.presentationml.tags+xml" PartName="/ppt/tags/tag6.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1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7315200" cy="9601200"/>
  <p:defaultTextStyle>
    <a:defPPr lvl="0">
      <a:defRPr lang="en-US"/>
    </a:defPPr>
    <a:lvl1pPr lvl="0" rtl="0" algn="l" fontAlgn="base">
      <a:spcBef>
        <a:spcPct val="0"/>
      </a:spcBef>
      <a:spcAft>
        <a:spcPct val="0"/>
      </a:spcAft>
      <a:defRPr kern="1200" sz="1900">
        <a:solidFill>
          <a:schemeClr val="tx1"/>
        </a:solidFill>
        <a:latin typeface="Arial" charset="0"/>
        <a:ea typeface="+mn-ea"/>
        <a:cs typeface="Arial" charset="0"/>
      </a:defRPr>
    </a:lvl1pPr>
    <a:lvl2pPr indent="28575" lvl="1" marL="428625" rtl="0" algn="l" fontAlgn="base">
      <a:spcBef>
        <a:spcPct val="0"/>
      </a:spcBef>
      <a:spcAft>
        <a:spcPct val="0"/>
      </a:spcAft>
      <a:defRPr kern="1200" sz="1900">
        <a:solidFill>
          <a:schemeClr val="tx1"/>
        </a:solidFill>
        <a:latin typeface="Arial" charset="0"/>
        <a:ea typeface="+mn-ea"/>
        <a:cs typeface="Arial" charset="0"/>
      </a:defRPr>
    </a:lvl2pPr>
    <a:lvl3pPr indent="55563" lvl="2" marL="858838" rtl="0" algn="l" fontAlgn="base">
      <a:spcBef>
        <a:spcPct val="0"/>
      </a:spcBef>
      <a:spcAft>
        <a:spcPct val="0"/>
      </a:spcAft>
      <a:defRPr kern="1200" sz="1900">
        <a:solidFill>
          <a:schemeClr val="tx1"/>
        </a:solidFill>
        <a:latin typeface="Arial" charset="0"/>
        <a:ea typeface="+mn-ea"/>
        <a:cs typeface="Arial" charset="0"/>
      </a:defRPr>
    </a:lvl3pPr>
    <a:lvl4pPr indent="82550" lvl="3" marL="1289050" rtl="0" algn="l" fontAlgn="base">
      <a:spcBef>
        <a:spcPct val="0"/>
      </a:spcBef>
      <a:spcAft>
        <a:spcPct val="0"/>
      </a:spcAft>
      <a:defRPr kern="1200" sz="1900">
        <a:solidFill>
          <a:schemeClr val="tx1"/>
        </a:solidFill>
        <a:latin typeface="Arial" charset="0"/>
        <a:ea typeface="+mn-ea"/>
        <a:cs typeface="Arial" charset="0"/>
      </a:defRPr>
    </a:lvl4pPr>
    <a:lvl5pPr indent="111125" lvl="4" marL="1717675" rtl="0" algn="l" fontAlgn="base">
      <a:spcBef>
        <a:spcPct val="0"/>
      </a:spcBef>
      <a:spcAft>
        <a:spcPct val="0"/>
      </a:spcAft>
      <a:defRPr kern="1200" sz="1900">
        <a:solidFill>
          <a:schemeClr val="tx1"/>
        </a:solidFill>
        <a:latin typeface="Arial" charset="0"/>
        <a:ea typeface="+mn-ea"/>
        <a:cs typeface="Arial" charset="0"/>
      </a:defRPr>
    </a:lvl5pPr>
    <a:lvl6pPr defTabSz="914400" eaLnBrk="1" hangingPunct="1" latinLnBrk="0" lvl="5" marL="2286000" rtl="0" algn="l">
      <a:defRPr kern="1200" sz="1900">
        <a:solidFill>
          <a:schemeClr val="tx1"/>
        </a:solidFill>
        <a:latin typeface="Arial" charset="0"/>
        <a:ea typeface="+mn-ea"/>
        <a:cs typeface="Arial" charset="0"/>
      </a:defRPr>
    </a:lvl6pPr>
    <a:lvl7pPr defTabSz="914400" eaLnBrk="1" hangingPunct="1" latinLnBrk="0" lvl="6" marL="2743200" rtl="0" algn="l">
      <a:defRPr kern="1200" sz="1900">
        <a:solidFill>
          <a:schemeClr val="tx1"/>
        </a:solidFill>
        <a:latin typeface="Arial" charset="0"/>
        <a:ea typeface="+mn-ea"/>
        <a:cs typeface="Arial" charset="0"/>
      </a:defRPr>
    </a:lvl7pPr>
    <a:lvl8pPr defTabSz="914400" eaLnBrk="1" hangingPunct="1" latinLnBrk="0" lvl="7" marL="3200400" rtl="0" algn="l">
      <a:defRPr kern="1200" sz="1900">
        <a:solidFill>
          <a:schemeClr val="tx1"/>
        </a:solidFill>
        <a:latin typeface="Arial" charset="0"/>
        <a:ea typeface="+mn-ea"/>
        <a:cs typeface="Arial" charset="0"/>
      </a:defRPr>
    </a:lvl8pPr>
    <a:lvl9pPr defTabSz="914400" eaLnBrk="1" hangingPunct="1" latinLnBrk="0" lvl="8" marL="3657600" rtl="0" algn="l">
      <a:defRPr kern="1200" sz="1900">
        <a:solidFill>
          <a:schemeClr val="tx1"/>
        </a:solidFill>
        <a:latin typeface="Arial" charset="0"/>
        <a:ea typeface="+mn-ea"/>
        <a:cs typeface="Arial" charset="0"/>
      </a:defRPr>
    </a:lvl9pPr>
  </p:defaultTextStyle>
  <p:extLst>
    <p:ext uri="{EFAFB233-063F-42B5-8137-9DF3F51BA10A}">
      <p15:sldGuideLst>
        <p15:guide id="1" orient="horz" pos="3975">
          <p15:clr>
            <a:srgbClr val="A4A3A4"/>
          </p15:clr>
        </p15:guide>
        <p15:guide id="2" orient="horz" pos="708">
          <p15:clr>
            <a:srgbClr val="A4A3A4"/>
          </p15:clr>
        </p15:guide>
        <p15:guide id="3" orient="horz" pos="867">
          <p15:clr>
            <a:srgbClr val="A4A3A4"/>
          </p15:clr>
        </p15:guide>
        <p15:guide id="4" orient="horz" pos="572">
          <p15:clr>
            <a:srgbClr val="A4A3A4"/>
          </p15:clr>
        </p15:guide>
        <p15:guide id="5" orient="horz" pos="187">
          <p15:clr>
            <a:srgbClr val="A4A3A4"/>
          </p15:clr>
        </p15:guide>
        <p15:guide id="6" pos="5510">
          <p15:clr>
            <a:srgbClr val="A4A3A4"/>
          </p15:clr>
        </p15:guide>
        <p15:guide id="7" pos="266">
          <p15:clr>
            <a:srgbClr val="A4A3A4"/>
          </p15:clr>
        </p15:guide>
        <p15:guide id="8" pos="2873">
          <p15:clr>
            <a:srgbClr val="A4A3A4"/>
          </p15:clr>
        </p15:guide>
      </p15:sldGuideLst>
    </p:ext>
    <p:ext uri="{2D200454-40CA-4A62-9FC3-DE9A4176ACB9}">
      <p15:notesGuideLst>
        <p15:guide id="1" orient="horz" pos="3024">
          <p15:clr>
            <a:srgbClr val="A4A3A4"/>
          </p15:clr>
        </p15:guide>
        <p15:guide id="2" pos="2305">
          <p15:clr>
            <a:srgbClr val="A4A3A4"/>
          </p15:clr>
        </p15:guide>
      </p15:notes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75" orient="horz"/>
        <p:guide pos="708" orient="horz"/>
        <p:guide pos="867" orient="horz"/>
        <p:guide pos="572" orient="horz"/>
        <p:guide pos="187" orient="horz"/>
        <p:guide pos="5510"/>
        <p:guide pos="266"/>
        <p:guide pos="2873"/>
      </p:guideLst>
    </p:cSldViewPr>
  </p:slideViewPr>
  <p:notesViewPr>
    <p:cSldViewPr snapToGrid="0">
      <p:cViewPr varScale="1">
        <p:scale>
          <a:sx n="100" d="100"/>
          <a:sy n="100" d="100"/>
        </p:scale>
        <p:origin x="0" y="0"/>
      </p:cViewPr>
      <p:guideLst>
        <p:guide pos="3024" orient="horz"/>
        <p:guide pos="230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Libro7"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7"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7"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UY"/>
        </a:p>
      </c:txPr>
    </c:title>
    <c:autoTitleDeleted val="0"/>
    <c:plotArea>
      <c:layout/>
      <c:barChart>
        <c:barDir val="col"/>
        <c:grouping val="clustered"/>
        <c:varyColors val="0"/>
        <c:ser>
          <c:idx val="0"/>
          <c:order val="0"/>
          <c:tx>
            <c:strRef>
              <c:f>Hoja1!$D$5</c:f>
              <c:strCache>
                <c:ptCount val="1"/>
                <c:pt idx="0">
                  <c:v>Churn Mensual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Hoja1!$C$6:$C$12</c:f>
              <c:numCache>
                <c:formatCode>mmm\-yy</c:formatCode>
                <c:ptCount val="7"/>
                <c:pt idx="0">
                  <c:v>44256</c:v>
                </c:pt>
                <c:pt idx="1">
                  <c:v>44287</c:v>
                </c:pt>
                <c:pt idx="2">
                  <c:v>44317</c:v>
                </c:pt>
                <c:pt idx="3">
                  <c:v>44348</c:v>
                </c:pt>
                <c:pt idx="4">
                  <c:v>44378</c:v>
                </c:pt>
                <c:pt idx="5">
                  <c:v>44409</c:v>
                </c:pt>
                <c:pt idx="6">
                  <c:v>44440</c:v>
                </c:pt>
              </c:numCache>
            </c:numRef>
          </c:cat>
          <c:val>
            <c:numRef>
              <c:f>Hoja1!$D$6:$D$12</c:f>
              <c:numCache>
                <c:formatCode>0.00%</c:formatCode>
                <c:ptCount val="7"/>
                <c:pt idx="0">
                  <c:v>2.0799999999999999E-2</c:v>
                </c:pt>
                <c:pt idx="1">
                  <c:v>2.0199999999999999E-2</c:v>
                </c:pt>
                <c:pt idx="2">
                  <c:v>2.3099999999999999E-2</c:v>
                </c:pt>
                <c:pt idx="3">
                  <c:v>3.3700000000000001E-2</c:v>
                </c:pt>
                <c:pt idx="4">
                  <c:v>2.35E-2</c:v>
                </c:pt>
                <c:pt idx="5">
                  <c:v>2.3E-2</c:v>
                </c:pt>
                <c:pt idx="6">
                  <c:v>2.7699999999999999E-2</c:v>
                </c:pt>
              </c:numCache>
            </c:numRef>
          </c:val>
          <c:extLst>
            <c:ext xmlns:c16="http://schemas.microsoft.com/office/drawing/2014/chart" uri="{C3380CC4-5D6E-409C-BE32-E72D297353CC}">
              <c16:uniqueId val="{00000000-8652-894D-A3D7-2F1B81DFB416}"/>
            </c:ext>
          </c:extLst>
        </c:ser>
        <c:dLbls>
          <c:showLegendKey val="0"/>
          <c:showVal val="0"/>
          <c:showCatName val="0"/>
          <c:showSerName val="0"/>
          <c:showPercent val="0"/>
          <c:showBubbleSize val="0"/>
        </c:dLbls>
        <c:gapWidth val="219"/>
        <c:overlap val="-27"/>
        <c:axId val="1981623103"/>
        <c:axId val="711920128"/>
      </c:barChart>
      <c:dateAx>
        <c:axId val="198162310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711920128"/>
        <c:crosses val="autoZero"/>
        <c:auto val="1"/>
        <c:lblOffset val="100"/>
        <c:baseTimeUnit val="months"/>
      </c:dateAx>
      <c:valAx>
        <c:axId val="711920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1981623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Y"/>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TIPO DE CHURN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Y"/>
        </a:p>
      </c:txPr>
    </c:title>
    <c:autoTitleDeleted val="0"/>
    <c:plotArea>
      <c:layout/>
      <c:pieChart>
        <c:varyColors val="1"/>
        <c:ser>
          <c:idx val="0"/>
          <c:order val="0"/>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29-7842-B54F-5A3D87859C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29-7842-B54F-5A3D87859C9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extLst>
                <c:ext xmlns:c15="http://schemas.microsoft.com/office/drawing/2012/chart" uri="{CE6537A1-D6FC-4f65-9D91-7224C49458BB}">
                  <c15:layout>
                    <c:manualLayout>
                      <c:w val="0.24303797468354429"/>
                      <c:h val="0.11257035647279549"/>
                    </c:manualLayout>
                  </c15:layout>
                </c:ext>
                <c:ext xmlns:c16="http://schemas.microsoft.com/office/drawing/2014/chart" uri="{C3380CC4-5D6E-409C-BE32-E72D297353CC}">
                  <c16:uniqueId val="{00000001-F329-7842-B54F-5A3D87859C92}"/>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extLst>
                <c:ext xmlns:c15="http://schemas.microsoft.com/office/drawing/2012/chart" uri="{CE6537A1-D6FC-4f65-9D91-7224C49458BB}">
                  <c15:layout>
                    <c:manualLayout>
                      <c:w val="0.29873417721518986"/>
                      <c:h val="0.11257035647279549"/>
                    </c:manualLayout>
                  </c15:layout>
                </c:ext>
                <c:ext xmlns:c16="http://schemas.microsoft.com/office/drawing/2014/chart" uri="{C3380CC4-5D6E-409C-BE32-E72D297353CC}">
                  <c16:uniqueId val="{00000003-F329-7842-B54F-5A3D87859C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UY"/>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Hoja1!$E$5:$F$5</c:f>
              <c:strCache>
                <c:ptCount val="2"/>
                <c:pt idx="0">
                  <c:v>Voluntario</c:v>
                </c:pt>
                <c:pt idx="1">
                  <c:v>Forzado</c:v>
                </c:pt>
              </c:strCache>
            </c:strRef>
          </c:cat>
          <c:val>
            <c:numRef>
              <c:f>Hoja1!$E$13:$F$13</c:f>
              <c:numCache>
                <c:formatCode>0.00%</c:formatCode>
                <c:ptCount val="2"/>
                <c:pt idx="0">
                  <c:v>0.27536174544099395</c:v>
                </c:pt>
                <c:pt idx="1">
                  <c:v>0.72463825455900588</c:v>
                </c:pt>
              </c:numCache>
            </c:numRef>
          </c:val>
          <c:extLst>
            <c:ext xmlns:c16="http://schemas.microsoft.com/office/drawing/2014/chart" uri="{C3380CC4-5D6E-409C-BE32-E72D297353CC}">
              <c16:uniqueId val="{00000004-F329-7842-B54F-5A3D87859C9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UY"/>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Y"/>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MX" sz="1600" b="1"/>
              <a:t>Recuperos</a:t>
            </a:r>
            <a:r>
              <a:rPr lang="es-MX" sz="1600" b="1" baseline="0"/>
              <a:t> en Recurrencia</a:t>
            </a:r>
            <a:endParaRPr lang="es-MX"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UY"/>
        </a:p>
      </c:txPr>
    </c:title>
    <c:autoTitleDeleted val="0"/>
    <c:plotArea>
      <c:layout/>
      <c:barChart>
        <c:barDir val="col"/>
        <c:grouping val="stacked"/>
        <c:varyColors val="0"/>
        <c:ser>
          <c:idx val="0"/>
          <c:order val="0"/>
          <c:tx>
            <c:strRef>
              <c:f>Hoja1!$D$32</c:f>
              <c:strCache>
                <c:ptCount val="1"/>
                <c:pt idx="0">
                  <c:v>Rechazo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Hoja1!$D$33:$D$37</c:f>
              <c:numCache>
                <c:formatCode>General</c:formatCode>
                <c:ptCount val="5"/>
                <c:pt idx="0">
                  <c:v>1073</c:v>
                </c:pt>
                <c:pt idx="1">
                  <c:v>693</c:v>
                </c:pt>
                <c:pt idx="2">
                  <c:v>561</c:v>
                </c:pt>
                <c:pt idx="3">
                  <c:v>504</c:v>
                </c:pt>
                <c:pt idx="4">
                  <c:v>432</c:v>
                </c:pt>
              </c:numCache>
            </c:numRef>
          </c:val>
          <c:extLst>
            <c:ext xmlns:c16="http://schemas.microsoft.com/office/drawing/2014/chart" uri="{C3380CC4-5D6E-409C-BE32-E72D297353CC}">
              <c16:uniqueId val="{00000000-FB5B-AD49-82AE-9A8CACF49F0E}"/>
            </c:ext>
          </c:extLst>
        </c:ser>
        <c:ser>
          <c:idx val="1"/>
          <c:order val="1"/>
          <c:tx>
            <c:strRef>
              <c:f>Hoja1!$E$32</c:f>
              <c:strCache>
                <c:ptCount val="1"/>
                <c:pt idx="0">
                  <c:v>Recupero</c:v>
                </c:pt>
              </c:strCache>
            </c:strRef>
          </c:tx>
          <c:spPr>
            <a:solidFill>
              <a:schemeClr val="accent2"/>
            </a:solidFill>
            <a:ln>
              <a:noFill/>
            </a:ln>
            <a:effectLst/>
          </c:spPr>
          <c:invertIfNegative val="0"/>
          <c:dLbls>
            <c:dLbl>
              <c:idx val="1"/>
              <c:layout>
                <c:manualLayout>
                  <c:x val="-4.8899755501222494E-3"/>
                  <c:y val="-0.141453831041257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5B-AD49-82AE-9A8CACF49F0E}"/>
                </c:ext>
              </c:extLst>
            </c:dLbl>
            <c:dLbl>
              <c:idx val="2"/>
              <c:layout>
                <c:manualLayout>
                  <c:x val="-2.4449877750612145E-3"/>
                  <c:y val="-7.8585461689587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5B-AD49-82AE-9A8CACF49F0E}"/>
                </c:ext>
              </c:extLst>
            </c:dLbl>
            <c:dLbl>
              <c:idx val="3"/>
              <c:layout>
                <c:manualLayout>
                  <c:x val="2.4449877750610349E-3"/>
                  <c:y val="-4.7151277013752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5B-AD49-82AE-9A8CACF49F0E}"/>
                </c:ext>
              </c:extLst>
            </c:dLbl>
            <c:dLbl>
              <c:idx val="4"/>
              <c:layout>
                <c:manualLayout>
                  <c:x val="-9.7799511002444987E-3"/>
                  <c:y val="-5.8939096267190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5B-AD49-82AE-9A8CACF49F0E}"/>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Hoja1!$E$33:$E$37</c:f>
              <c:numCache>
                <c:formatCode>General</c:formatCode>
                <c:ptCount val="5"/>
                <c:pt idx="0">
                  <c:v>0</c:v>
                </c:pt>
                <c:pt idx="1">
                  <c:v>380</c:v>
                </c:pt>
                <c:pt idx="2">
                  <c:v>132</c:v>
                </c:pt>
                <c:pt idx="3">
                  <c:v>57</c:v>
                </c:pt>
                <c:pt idx="4">
                  <c:v>72</c:v>
                </c:pt>
              </c:numCache>
            </c:numRef>
          </c:val>
          <c:extLst>
            <c:ext xmlns:c16="http://schemas.microsoft.com/office/drawing/2014/chart" uri="{C3380CC4-5D6E-409C-BE32-E72D297353CC}">
              <c16:uniqueId val="{00000001-FB5B-AD49-82AE-9A8CACF49F0E}"/>
            </c:ext>
          </c:extLst>
        </c:ser>
        <c:dLbls>
          <c:showLegendKey val="0"/>
          <c:showVal val="0"/>
          <c:showCatName val="0"/>
          <c:showSerName val="0"/>
          <c:showPercent val="0"/>
          <c:showBubbleSize val="0"/>
        </c:dLbls>
        <c:gapWidth val="150"/>
        <c:overlap val="100"/>
        <c:axId val="1898051375"/>
        <c:axId val="1898053023"/>
      </c:barChart>
      <c:catAx>
        <c:axId val="189805137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1898053023"/>
        <c:crosses val="autoZero"/>
        <c:auto val="1"/>
        <c:lblAlgn val="ctr"/>
        <c:lblOffset val="100"/>
        <c:noMultiLvlLbl val="0"/>
      </c:catAx>
      <c:valAx>
        <c:axId val="1898053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1898051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492" cy="480060"/>
          </a:xfrm>
          <a:prstGeom prst="rect">
            <a:avLst/>
          </a:prstGeom>
          <a:noFill/>
          <a:ln w="9525">
            <a:noFill/>
            <a:miter lim="800000"/>
            <a:headEnd/>
            <a:tailEnd/>
          </a:ln>
        </p:spPr>
        <p:txBody>
          <a:bodyPr vert="horz" wrap="square" lIns="98029" tIns="49015" rIns="98029" bIns="49015" numCol="1" anchor="t" anchorCtr="0" compatLnSpc="1">
            <a:prstTxWarp prst="textNoShape">
              <a:avLst/>
            </a:prstTxWarp>
          </a:bodyPr>
          <a:lstStyle>
            <a:lvl1pPr defTabSz="643579">
              <a:defRPr sz="1200" dirty="0">
                <a:latin typeface="Calibri" pitchFamily="34" charset="0"/>
              </a:defRPr>
            </a:lvl1pPr>
          </a:lstStyle>
          <a:p>
            <a:pPr>
              <a:defRPr/>
            </a:pPr>
            <a:endParaRPr lang="en-GB" dirty="0"/>
          </a:p>
        </p:txBody>
      </p:sp>
      <p:sp>
        <p:nvSpPr>
          <p:cNvPr id="3" name="Date Placeholder 2"/>
          <p:cNvSpPr>
            <a:spLocks noGrp="1"/>
          </p:cNvSpPr>
          <p:nvPr>
            <p:ph type="dt" idx="1"/>
          </p:nvPr>
        </p:nvSpPr>
        <p:spPr bwMode="auto">
          <a:xfrm>
            <a:off x="4144713" y="0"/>
            <a:ext cx="3168781" cy="480060"/>
          </a:xfrm>
          <a:prstGeom prst="rect">
            <a:avLst/>
          </a:prstGeom>
          <a:noFill/>
          <a:ln w="9525">
            <a:noFill/>
            <a:miter lim="800000"/>
            <a:headEnd/>
            <a:tailEnd/>
          </a:ln>
        </p:spPr>
        <p:txBody>
          <a:bodyPr vert="horz" wrap="square" lIns="98029" tIns="49015" rIns="98029" bIns="49015" numCol="1" anchor="t" anchorCtr="0" compatLnSpc="1">
            <a:prstTxWarp prst="textNoShape">
              <a:avLst/>
            </a:prstTxWarp>
          </a:bodyPr>
          <a:lstStyle>
            <a:lvl1pPr algn="r" defTabSz="643579">
              <a:defRPr sz="1200">
                <a:latin typeface="Calibri" pitchFamily="34" charset="0"/>
              </a:defRPr>
            </a:lvl1pPr>
          </a:lstStyle>
          <a:p>
            <a:pPr>
              <a:defRPr/>
            </a:pPr>
            <a:fld id="{A6C25497-7110-4CD9-8EB7-D854FECC23F9}" type="datetimeFigureOut">
              <a:rPr lang="en-US"/>
              <a:pPr>
                <a:defRPr/>
              </a:pPr>
              <a:t>6/28/2022</a:t>
            </a:fld>
            <a:endParaRPr lang="en-GB"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141274" tIns="70638" rIns="141274" bIns="70638" rtlCol="0" anchor="ctr"/>
          <a:lstStyle/>
          <a:p>
            <a:pPr lvl="0"/>
            <a:endParaRPr lang="en-GB" noProof="0" dirty="0"/>
          </a:p>
        </p:txBody>
      </p:sp>
      <p:sp>
        <p:nvSpPr>
          <p:cNvPr id="5" name="Notes Placeholder 4"/>
          <p:cNvSpPr>
            <a:spLocks noGrp="1"/>
          </p:cNvSpPr>
          <p:nvPr>
            <p:ph type="body" sz="quarter" idx="3"/>
          </p:nvPr>
        </p:nvSpPr>
        <p:spPr bwMode="auto">
          <a:xfrm>
            <a:off x="731522" y="4560571"/>
            <a:ext cx="5852160" cy="4320540"/>
          </a:xfrm>
          <a:prstGeom prst="rect">
            <a:avLst/>
          </a:prstGeom>
          <a:noFill/>
          <a:ln w="9525">
            <a:noFill/>
            <a:miter lim="800000"/>
            <a:headEnd/>
            <a:tailEnd/>
          </a:ln>
        </p:spPr>
        <p:txBody>
          <a:bodyPr vert="horz" wrap="square" lIns="98029" tIns="49015" rIns="98029" bIns="49015"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endParaRPr lang="en-GB" noProof="0"/>
          </a:p>
        </p:txBody>
      </p:sp>
      <p:sp>
        <p:nvSpPr>
          <p:cNvPr id="6" name="Footer Placeholder 5"/>
          <p:cNvSpPr>
            <a:spLocks noGrp="1"/>
          </p:cNvSpPr>
          <p:nvPr>
            <p:ph type="ftr" sz="quarter" idx="4"/>
          </p:nvPr>
        </p:nvSpPr>
        <p:spPr bwMode="auto">
          <a:xfrm>
            <a:off x="2" y="9119602"/>
            <a:ext cx="3170492" cy="480060"/>
          </a:xfrm>
          <a:prstGeom prst="rect">
            <a:avLst/>
          </a:prstGeom>
          <a:noFill/>
          <a:ln w="9525">
            <a:noFill/>
            <a:miter lim="800000"/>
            <a:headEnd/>
            <a:tailEnd/>
          </a:ln>
        </p:spPr>
        <p:txBody>
          <a:bodyPr vert="horz" wrap="square" lIns="98029" tIns="49015" rIns="98029" bIns="49015" numCol="1" anchor="b" anchorCtr="0" compatLnSpc="1">
            <a:prstTxWarp prst="textNoShape">
              <a:avLst/>
            </a:prstTxWarp>
          </a:bodyPr>
          <a:lstStyle>
            <a:lvl1pPr defTabSz="643579">
              <a:defRPr sz="1200" dirty="0">
                <a:latin typeface="Calibri" pitchFamily="34" charset="0"/>
              </a:defRPr>
            </a:lvl1pPr>
          </a:lstStyle>
          <a:p>
            <a:pPr>
              <a:defRPr/>
            </a:pPr>
            <a:endParaRPr lang="en-GB" dirty="0"/>
          </a:p>
        </p:txBody>
      </p:sp>
      <p:sp>
        <p:nvSpPr>
          <p:cNvPr id="7" name="Slide Number Placeholder 6"/>
          <p:cNvSpPr>
            <a:spLocks noGrp="1"/>
          </p:cNvSpPr>
          <p:nvPr>
            <p:ph type="sldNum" sz="quarter" idx="5"/>
          </p:nvPr>
        </p:nvSpPr>
        <p:spPr bwMode="auto">
          <a:xfrm>
            <a:off x="4144713" y="9119602"/>
            <a:ext cx="3168781" cy="480060"/>
          </a:xfrm>
          <a:prstGeom prst="rect">
            <a:avLst/>
          </a:prstGeom>
          <a:noFill/>
          <a:ln w="9525">
            <a:noFill/>
            <a:miter lim="800000"/>
            <a:headEnd/>
            <a:tailEnd/>
          </a:ln>
        </p:spPr>
        <p:txBody>
          <a:bodyPr vert="horz" wrap="square" lIns="98029" tIns="49015" rIns="98029" bIns="49015" numCol="1" anchor="b" anchorCtr="0" compatLnSpc="1">
            <a:prstTxWarp prst="textNoShape">
              <a:avLst/>
            </a:prstTxWarp>
          </a:bodyPr>
          <a:lstStyle>
            <a:lvl1pPr algn="r" defTabSz="643579">
              <a:defRPr sz="1200">
                <a:latin typeface="Calibri" pitchFamily="34" charset="0"/>
              </a:defRPr>
            </a:lvl1pPr>
          </a:lstStyle>
          <a:p>
            <a:pPr>
              <a:defRPr/>
            </a:pPr>
            <a:fld id="{DB19E439-0A36-4389-B1D4-036D35E9F4EA}" type="slidenum">
              <a:rPr lang="en-GB"/>
              <a:pPr>
                <a:defRPr/>
              </a:pPr>
              <a:t>‹Nº›</a:t>
            </a:fld>
            <a:endParaRPr lang="en-GB" dirty="0"/>
          </a:p>
        </p:txBody>
      </p:sp>
    </p:spTree>
    <p:extLst>
      <p:ext uri="{BB962C8B-B14F-4D97-AF65-F5344CB8AC3E}">
        <p14:creationId xmlns:p14="http://schemas.microsoft.com/office/powerpoint/2010/main" val="3812331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742950" indent="-285750" algn="l" rtl="0" eaLnBrk="0" fontAlgn="base" hangingPunct="0">
      <a:spcBef>
        <a:spcPct val="30000"/>
      </a:spcBef>
      <a:spcAft>
        <a:spcPct val="0"/>
      </a:spcAft>
      <a:defRPr sz="1100" kern="1200">
        <a:solidFill>
          <a:schemeClr val="tx1"/>
        </a:solidFill>
        <a:latin typeface="+mn-lt"/>
        <a:ea typeface="+mn-ea"/>
        <a:cs typeface="+mn-cs"/>
      </a:defRPr>
    </a:lvl2pPr>
    <a:lvl3pPr marL="1143000" indent="-228600" algn="l" rtl="0" eaLnBrk="0" fontAlgn="base" hangingPunct="0">
      <a:spcBef>
        <a:spcPct val="30000"/>
      </a:spcBef>
      <a:spcAft>
        <a:spcPct val="0"/>
      </a:spcAft>
      <a:defRPr sz="1100" kern="1200">
        <a:solidFill>
          <a:schemeClr val="tx1"/>
        </a:solidFill>
        <a:latin typeface="+mn-lt"/>
        <a:ea typeface="+mn-ea"/>
        <a:cs typeface="+mn-cs"/>
      </a:defRPr>
    </a:lvl3pPr>
    <a:lvl4pPr marL="1600200" indent="-228600" algn="l" rtl="0" eaLnBrk="0" fontAlgn="base" hangingPunct="0">
      <a:spcBef>
        <a:spcPct val="30000"/>
      </a:spcBef>
      <a:spcAft>
        <a:spcPct val="0"/>
      </a:spcAft>
      <a:defRPr sz="1100" kern="1200">
        <a:solidFill>
          <a:schemeClr val="tx1"/>
        </a:solidFill>
        <a:latin typeface="+mn-lt"/>
        <a:ea typeface="+mn-ea"/>
        <a:cs typeface="+mn-cs"/>
      </a:defRPr>
    </a:lvl4pPr>
    <a:lvl5pPr marL="2057400" indent="-228600" algn="l" rtl="0" eaLnBrk="0" fontAlgn="base" hangingPunct="0">
      <a:spcBef>
        <a:spcPct val="30000"/>
      </a:spcBef>
      <a:spcAft>
        <a:spcPct val="0"/>
      </a:spcAft>
      <a:defRPr sz="1100" kern="1200">
        <a:solidFill>
          <a:schemeClr val="tx1"/>
        </a:solidFill>
        <a:latin typeface="+mn-lt"/>
        <a:ea typeface="+mn-ea"/>
        <a:cs typeface="+mn-cs"/>
      </a:defRPr>
    </a:lvl5pPr>
    <a:lvl6pPr marL="2148780" algn="l" defTabSz="859512" rtl="0" eaLnBrk="1" latinLnBrk="0" hangingPunct="1">
      <a:defRPr sz="1100" kern="1200">
        <a:solidFill>
          <a:schemeClr val="tx1"/>
        </a:solidFill>
        <a:latin typeface="+mn-lt"/>
        <a:ea typeface="+mn-ea"/>
        <a:cs typeface="+mn-cs"/>
      </a:defRPr>
    </a:lvl6pPr>
    <a:lvl7pPr marL="2578536" algn="l" defTabSz="859512" rtl="0" eaLnBrk="1" latinLnBrk="0" hangingPunct="1">
      <a:defRPr sz="1100" kern="1200">
        <a:solidFill>
          <a:schemeClr val="tx1"/>
        </a:solidFill>
        <a:latin typeface="+mn-lt"/>
        <a:ea typeface="+mn-ea"/>
        <a:cs typeface="+mn-cs"/>
      </a:defRPr>
    </a:lvl7pPr>
    <a:lvl8pPr marL="3008291" algn="l" defTabSz="859512" rtl="0" eaLnBrk="1" latinLnBrk="0" hangingPunct="1">
      <a:defRPr sz="1100" kern="1200">
        <a:solidFill>
          <a:schemeClr val="tx1"/>
        </a:solidFill>
        <a:latin typeface="+mn-lt"/>
        <a:ea typeface="+mn-ea"/>
        <a:cs typeface="+mn-cs"/>
      </a:defRPr>
    </a:lvl8pPr>
    <a:lvl9pPr marL="3438048" algn="l" defTabSz="85951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10"/>
          </p:nvPr>
        </p:nvSpPr>
        <p:spPr/>
        <p:txBody>
          <a:bodyPr/>
          <a:lstStyle/>
          <a:p>
            <a:pPr>
              <a:defRPr/>
            </a:pPr>
            <a:fld id="{DB19E439-0A36-4389-B1D4-036D35E9F4EA}" type="slidenum">
              <a:rPr lang="en-GB" smtClean="0"/>
              <a:pPr>
                <a:defRPr/>
              </a:pPr>
              <a:t>1</a:t>
            </a:fld>
            <a:endParaRPr lang="en-GB" dirty="0"/>
          </a:p>
        </p:txBody>
      </p:sp>
    </p:spTree>
    <p:extLst>
      <p:ext uri="{BB962C8B-B14F-4D97-AF65-F5344CB8AC3E}">
        <p14:creationId xmlns:p14="http://schemas.microsoft.com/office/powerpoint/2010/main" val="344600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53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14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E1C5DE-143F-4506-B96D-8528D057C9EC}" type="slidenum">
              <a:rPr lang="es-UY" smtClean="0"/>
              <a:pPr/>
              <a:t>10</a:t>
            </a:fld>
            <a:endParaRPr lang="es-UY"/>
          </a:p>
        </p:txBody>
      </p:sp>
    </p:spTree>
    <p:extLst>
      <p:ext uri="{BB962C8B-B14F-4D97-AF65-F5344CB8AC3E}">
        <p14:creationId xmlns:p14="http://schemas.microsoft.com/office/powerpoint/2010/main" val="220012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C732B5D-1C54-4577-9C34-5C118EB391A1}" type="slidenum">
              <a:rPr lang="es-ES" smtClean="0"/>
              <a:t>17</a:t>
            </a:fld>
            <a:endParaRPr lang="es-ES"/>
          </a:p>
        </p:txBody>
      </p:sp>
    </p:spTree>
    <p:extLst>
      <p:ext uri="{BB962C8B-B14F-4D97-AF65-F5344CB8AC3E}">
        <p14:creationId xmlns:p14="http://schemas.microsoft.com/office/powerpoint/2010/main" val="197263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66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28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69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32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85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bbc685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bbc685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916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vmlDrawing" Target="../drawings/vmlDrawing6.vml"/><Relationship Id="rId1" Type="http://schemas.openxmlformats.org/officeDocument/2006/relationships/themeOverride" Target="../theme/themeOverride2.xm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vmlDrawing" Target="../drawings/vmlDrawing7.vml"/><Relationship Id="rId1" Type="http://schemas.openxmlformats.org/officeDocument/2006/relationships/themeOverride" Target="../theme/themeOverride3.xml"/><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54485" name="think-cell Slide" r:id="rId4" imgW="0" imgH="0" progId="">
                  <p:embed/>
                </p:oleObj>
              </mc:Choice>
              <mc:Fallback>
                <p:oleObj name="think-cell Slide" r:id="rId4" imgW="0" imgH="0" progId="">
                  <p:embed/>
                  <p:pic>
                    <p:nvPicPr>
                      <p:cNvPr id="0" name="AutoShape 27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a:t>Click to edit Master subtitle style</a:t>
            </a:r>
          </a:p>
        </p:txBody>
      </p:sp>
      <p:sp>
        <p:nvSpPr>
          <p:cNvPr id="110" name="Title Placeholder 1"/>
          <p:cNvSpPr>
            <a:spLocks noGrp="1"/>
          </p:cNvSpPr>
          <p:nvPr>
            <p:ph type="ctrTitle"/>
          </p:nvPr>
        </p:nvSpPr>
        <p:spPr>
          <a:xfrm>
            <a:off x="370080" y="2886327"/>
            <a:ext cx="6532988"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1">
                <a:solidFill>
                  <a:schemeClr val="tx1"/>
                </a:solidFill>
                <a:latin typeface="Candara" panose="020E0502030303020204" pitchFamily="34" charset="0"/>
              </a:defRPr>
            </a:lvl1pPr>
          </a:lstStyle>
          <a:p>
            <a:pPr lvl="0"/>
            <a:r>
              <a:rPr lang="en-US" noProof="0" dirty="0"/>
              <a:t>Click to edit Master title style</a:t>
            </a:r>
          </a:p>
        </p:txBody>
      </p:sp>
      <p:pic>
        <p:nvPicPr>
          <p:cNvPr id="6" name="Picture 7"/>
          <p:cNvPicPr>
            <a:picLocks noChangeAspect="1" noChangeArrowheads="1"/>
          </p:cNvPicPr>
          <p:nvPr userDrawn="1"/>
        </p:nvPicPr>
        <p:blipFill>
          <a:blip r:embed="rId5" cstate="print"/>
          <a:srcRect/>
          <a:stretch>
            <a:fillRect/>
          </a:stretch>
        </p:blipFill>
        <p:spPr bwMode="auto">
          <a:xfrm>
            <a:off x="244475" y="434975"/>
            <a:ext cx="3971925" cy="711200"/>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subTitle" idx="1"/>
          </p:nvPr>
        </p:nvSpPr>
        <p:spPr>
          <a:xfrm>
            <a:off x="1143000" y="3602037"/>
            <a:ext cx="6858000" cy="1655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350"/>
              <a:buNone/>
              <a:defRPr sz="135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sp>
        <p:nvSpPr>
          <p:cNvPr id="53" name="Google Shape;53;p13"/>
          <p:cNvSpPr txBox="1">
            <a:spLocks noGrp="1"/>
          </p:cNvSpPr>
          <p:nvPr>
            <p:ph type="dt" idx="10"/>
          </p:nvPr>
        </p:nvSpPr>
        <p:spPr>
          <a:xfrm>
            <a:off x="628650" y="6356351"/>
            <a:ext cx="20574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6356351"/>
            <a:ext cx="30861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spcAft>
                <a:spcPts val="0"/>
              </a:spcAft>
            </a:pPr>
            <a:fld id="{00000000-1234-1234-1234-123412341234}" type="slidenum">
              <a:rPr lang="es-UY" smtClean="0"/>
              <a:pPr>
                <a:spcAft>
                  <a:spcPts val="0"/>
                </a:spcAft>
              </a:pPr>
              <a:t>‹Nº›</a:t>
            </a:fld>
            <a:endParaRPr lang="es-UY"/>
          </a:p>
        </p:txBody>
      </p:sp>
      <p:sp>
        <p:nvSpPr>
          <p:cNvPr id="56" name="Google Shape;56;p13"/>
          <p:cNvSpPr>
            <a:spLocks noGrp="1"/>
          </p:cNvSpPr>
          <p:nvPr>
            <p:ph type="pic" idx="2"/>
          </p:nvPr>
        </p:nvSpPr>
        <p:spPr>
          <a:xfrm>
            <a:off x="6286500" y="0"/>
            <a:ext cx="2057400" cy="67216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0274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55509" name="think-cell Slide" r:id="rId5" imgW="0" imgH="0" progId="">
                  <p:embed/>
                </p:oleObj>
              </mc:Choice>
              <mc:Fallback>
                <p:oleObj name="think-cell Slide" r:id="rId5" imgW="0" imgH="0" progId="">
                  <p:embed/>
                  <p:pic>
                    <p:nvPicPr>
                      <p:cNvPr id="0" name="AutoShape 27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lvl1pPr>
              <a:defRPr b="1"/>
            </a:lvl1pPr>
          </a:lstStyle>
          <a:p>
            <a:pPr lvl="0"/>
            <a:r>
              <a:rPr lang="en-US" noProof="0" dirty="0"/>
              <a:t>Click to edit Master title style</a:t>
            </a:r>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a:lnSpc>
                <a:spcPct val="106000"/>
              </a:lnSpc>
              <a:spcBef>
                <a:spcPts val="1344"/>
              </a:spcBef>
              <a:spcAft>
                <a:spcPts val="0"/>
              </a:spcAft>
              <a:defRPr>
                <a:latin typeface="Frutiger Next Pro" pitchFamily="34" charset="0"/>
              </a:defRPr>
            </a:lvl1pPr>
            <a:lvl2pPr>
              <a:defRPr>
                <a:latin typeface="Frutiger Next Pro" pitchFamily="34" charset="0"/>
              </a:defRPr>
            </a:lvl2pPr>
            <a:lvl3pPr>
              <a:lnSpc>
                <a:spcPct val="106000"/>
              </a:lnSpc>
              <a:spcBef>
                <a:spcPts val="576"/>
              </a:spcBef>
              <a:spcAft>
                <a:spcPts val="0"/>
              </a:spcAft>
              <a:defRPr>
                <a:latin typeface="Frutiger Next Pro" pitchFamily="34" charset="0"/>
              </a:defRPr>
            </a:lvl3pPr>
            <a:lvl4pPr>
              <a:lnSpc>
                <a:spcPct val="106000"/>
              </a:lnSpc>
              <a:spcBef>
                <a:spcPts val="576"/>
              </a:spcBef>
              <a:spcAft>
                <a:spcPts val="0"/>
              </a:spcAft>
              <a:defRPr>
                <a:latin typeface="Frutiger Next Pro" pitchFamily="34" charset="0"/>
              </a:defRPr>
            </a:lvl4pPr>
            <a:lvl5pPr>
              <a:lnSpc>
                <a:spcPct val="106000"/>
              </a:lnSpc>
              <a:spcBef>
                <a:spcPts val="576"/>
              </a:spcBef>
              <a:spcAft>
                <a:spcPts val="0"/>
              </a:spcAft>
              <a:defRPr>
                <a:latin typeface="Frutiger Next Pro"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3"/>
          <p:cNvSpPr>
            <a:spLocks noGrp="1"/>
          </p:cNvSpPr>
          <p:nvPr>
            <p:ph type="sldNum" sz="quarter" idx="13"/>
            <p:custDataLst>
              <p:tags r:id="rId3"/>
            </p:custDataLst>
          </p:nvPr>
        </p:nvSpPr>
        <p:spPr>
          <a:xfrm>
            <a:off x="388560" y="6460762"/>
            <a:ext cx="1044160" cy="277317"/>
          </a:xfrm>
          <a:prstGeom prst="rect">
            <a:avLst/>
          </a:prstGeom>
        </p:spPr>
        <p:txBody>
          <a:bodyPr/>
          <a:lstStyle>
            <a:lvl1pPr>
              <a:defRPr sz="1000">
                <a:solidFill>
                  <a:srgbClr val="002776"/>
                </a:solidFill>
                <a:latin typeface="Frutiger Next Pro Bold" pitchFamily="34" charset="0"/>
              </a:defRPr>
            </a:lvl1pPr>
          </a:lstStyle>
          <a:p>
            <a:fld id="{07DDA470-64EC-4838-8513-FA93D4181BA0}" type="slidenum">
              <a:rPr lang="en-US" smtClean="0"/>
              <a:pPr/>
              <a:t>‹Nº›</a:t>
            </a:fld>
            <a:endParaRPr lang="en-US" dirty="0"/>
          </a:p>
        </p:txBody>
      </p:sp>
      <p:pic>
        <p:nvPicPr>
          <p:cNvPr id="9" name="Picture 7"/>
          <p:cNvPicPr>
            <a:picLocks noChangeAspect="1" noChangeArrowheads="1"/>
          </p:cNvPicPr>
          <p:nvPr userDrawn="1"/>
        </p:nvPicPr>
        <p:blipFill>
          <a:blip r:embed="rId6" cstate="print"/>
          <a:srcRect/>
          <a:stretch>
            <a:fillRect/>
          </a:stretch>
        </p:blipFill>
        <p:spPr bwMode="auto">
          <a:xfrm>
            <a:off x="6734175" y="6394450"/>
            <a:ext cx="2092325" cy="3746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56533" name="think-cell Slide" r:id="rId5" imgW="0" imgH="0" progId="">
                  <p:embed/>
                </p:oleObj>
              </mc:Choice>
              <mc:Fallback>
                <p:oleObj name="think-cell Slide" r:id="rId5" imgW="0" imgH="0" progId="">
                  <p:embed/>
                  <p:pic>
                    <p:nvPicPr>
                      <p:cNvPr id="0" name="AutoShape 27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9"/>
          <p:cNvSpPr>
            <a:spLocks noGrp="1"/>
          </p:cNvSpPr>
          <p:nvPr>
            <p:ph type="sldNum" sz="quarter" idx="14"/>
            <p:custDataLst>
              <p:tags r:id="rId3"/>
            </p:custDataLst>
          </p:nvPr>
        </p:nvSpPr>
        <p:spPr>
          <a:xfrm>
            <a:off x="274972" y="6484392"/>
            <a:ext cx="1343962" cy="261181"/>
          </a:xfrm>
          <a:prstGeom prst="rect">
            <a:avLst/>
          </a:prstGeom>
        </p:spPr>
        <p:txBody>
          <a:bodyPr/>
          <a:lstStyle>
            <a:lvl1pPr>
              <a:defRPr sz="1000"/>
            </a:lvl1pPr>
          </a:lstStyle>
          <a:p>
            <a:fld id="{F4DAC4A7-70A2-4D69-9E7D-CA1A422029CA}" type="slidenum">
              <a:rPr lang="en-US" smtClean="0"/>
              <a:pPr/>
              <a:t>‹Nº›</a:t>
            </a:fld>
            <a:endParaRPr lang="en-US" dirty="0"/>
          </a:p>
        </p:txBody>
      </p:sp>
      <p:pic>
        <p:nvPicPr>
          <p:cNvPr id="11" name="Picture 7"/>
          <p:cNvPicPr>
            <a:picLocks noChangeAspect="1" noChangeArrowheads="1"/>
          </p:cNvPicPr>
          <p:nvPr userDrawn="1"/>
        </p:nvPicPr>
        <p:blipFill>
          <a:blip r:embed="rId6" cstate="print"/>
          <a:srcRect/>
          <a:stretch>
            <a:fillRect/>
          </a:stretch>
        </p:blipFill>
        <p:spPr bwMode="auto">
          <a:xfrm>
            <a:off x="6734175" y="6394450"/>
            <a:ext cx="2092325" cy="37465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006699"/>
        </a:solidFill>
        <a:effectLst/>
      </p:bgPr>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58581" name="think-cell Slide" r:id="rId5" imgW="0" imgH="0" progId="">
                  <p:embed/>
                </p:oleObj>
              </mc:Choice>
              <mc:Fallback>
                <p:oleObj name="think-cell Slide" r:id="rId5" imgW="0" imgH="0" progId="">
                  <p:embed/>
                  <p:pic>
                    <p:nvPicPr>
                      <p:cNvPr id="0" name="AutoShape 27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67872" y="2655685"/>
            <a:ext cx="6207508" cy="1278000"/>
          </a:xfrm>
        </p:spPr>
        <p:txBody>
          <a:bodyPr/>
          <a:lstStyle>
            <a:lvl1pPr>
              <a:lnSpc>
                <a:spcPts val="4888"/>
              </a:lnSpc>
              <a:defRPr sz="3200" b="1">
                <a:solidFill>
                  <a:schemeClr val="tx2"/>
                </a:solidFill>
                <a:latin typeface="Candara" panose="020E0502030303020204" pitchFamily="34" charset="0"/>
              </a:defRPr>
            </a:lvl1pPr>
          </a:lstStyle>
          <a:p>
            <a:r>
              <a:rPr lang="en-US" noProof="0"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bg1">
            <a:lumMod val="65000"/>
            <a:lumOff val="35000"/>
          </a:schemeClr>
        </a:solidFill>
        <a:effectLst/>
      </p:bgPr>
    </p:bg>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3938" name="think-cell Slide" r:id="rId5" imgW="0" imgH="0" progId="">
                  <p:embed/>
                </p:oleObj>
              </mc:Choice>
              <mc:Fallback>
                <p:oleObj name="think-cell Slide" r:id="rId5" imgW="0" imgH="0" progId="">
                  <p:embed/>
                  <p:pic>
                    <p:nvPicPr>
                      <p:cNvPr id="0" name="AutoShape 26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67872" y="2655685"/>
            <a:ext cx="6207508" cy="1278000"/>
          </a:xfrm>
        </p:spPr>
        <p:txBody>
          <a:bodyPr/>
          <a:lstStyle>
            <a:lvl1pPr>
              <a:lnSpc>
                <a:spcPts val="4888"/>
              </a:lnSpc>
              <a:defRPr sz="3200" b="1">
                <a:solidFill>
                  <a:schemeClr val="tx2"/>
                </a:solidFill>
                <a:latin typeface="Candara" panose="020E0502030303020204" pitchFamily="34" charset="0"/>
              </a:defRPr>
            </a:lvl1pPr>
          </a:lstStyle>
          <a:p>
            <a:r>
              <a:rPr lang="en-US" noProof="0"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chemeClr val="bg1">
            <a:lumMod val="75000"/>
            <a:lumOff val="25000"/>
          </a:schemeClr>
        </a:solidFill>
        <a:effectLst/>
      </p:bgPr>
    </p:bg>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4962" name="think-cell Slide" r:id="rId5" imgW="0" imgH="0" progId="">
                  <p:embed/>
                </p:oleObj>
              </mc:Choice>
              <mc:Fallback>
                <p:oleObj name="think-cell Slide" r:id="rId5" imgW="0" imgH="0" progId="">
                  <p:embed/>
                  <p:pic>
                    <p:nvPicPr>
                      <p:cNvPr id="0" name="AutoShape 26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67872" y="2655685"/>
            <a:ext cx="6207508" cy="1278000"/>
          </a:xfrm>
        </p:spPr>
        <p:txBody>
          <a:bodyPr/>
          <a:lstStyle>
            <a:lvl1pPr>
              <a:lnSpc>
                <a:spcPts val="4888"/>
              </a:lnSpc>
              <a:defRPr sz="3200" b="1">
                <a:solidFill>
                  <a:schemeClr val="tx2"/>
                </a:solidFill>
                <a:latin typeface="Candara" panose="020E0502030303020204" pitchFamily="34" charset="0"/>
              </a:defRPr>
            </a:lvl1pPr>
          </a:lstStyle>
          <a:p>
            <a:r>
              <a:rPr lang="en-US" noProof="0"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número de diapositiva"/>
          <p:cNvSpPr>
            <a:spLocks noGrp="1"/>
          </p:cNvSpPr>
          <p:nvPr>
            <p:ph type="sldNum" sz="quarter" idx="10"/>
          </p:nvPr>
        </p:nvSpPr>
        <p:spPr/>
        <p:txBody>
          <a:bodyPr/>
          <a:lstStyle/>
          <a:p>
            <a:fld id="{52550643-6313-4206-BC1C-4DC2A5A79A62}" type="slidenum">
              <a:rPr lang="es-UY" smtClean="0"/>
              <a:pPr/>
              <a:t>‹Nº›</a:t>
            </a:fld>
            <a:endParaRPr lang="es-UY"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2E9DE5A-427E-48EF-8F1D-ACC8F7EE1ABE}" type="datetimeFigureOut">
              <a:rPr lang="es-ES" smtClean="0"/>
              <a:pPr/>
              <a:t>28/06/2022</a:t>
            </a:fld>
            <a:endParaRPr lang="es-E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 dirty="0"/>
          </a:p>
        </p:txBody>
      </p:sp>
      <p:sp>
        <p:nvSpPr>
          <p:cNvPr id="4" name="Slide Number Placeholder 3"/>
          <p:cNvSpPr>
            <a:spLocks noGrp="1"/>
          </p:cNvSpPr>
          <p:nvPr>
            <p:ph type="sldNum" sz="quarter" idx="12"/>
          </p:nvPr>
        </p:nvSpPr>
        <p:spPr/>
        <p:txBody>
          <a:bodyPr/>
          <a:lstStyle/>
          <a:p>
            <a:fld id="{C02E2894-656F-4BD9-828F-3571C2240900}" type="slidenum">
              <a:rPr lang="es-ES" smtClean="0"/>
              <a:pPr/>
              <a:t>‹Nº›</a:t>
            </a:fld>
            <a:endParaRPr lang="es-ES" dirty="0"/>
          </a:p>
        </p:txBody>
      </p:sp>
    </p:spTree>
    <p:extLst>
      <p:ext uri="{BB962C8B-B14F-4D97-AF65-F5344CB8AC3E}">
        <p14:creationId xmlns:p14="http://schemas.microsoft.com/office/powerpoint/2010/main" val="121163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E9DE5A-427E-48EF-8F1D-ACC8F7EE1ABE}" type="datetimeFigureOut">
              <a:rPr lang="es-ES" smtClean="0"/>
              <a:pPr/>
              <a:t>28/06/2022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02E2894-656F-4BD9-828F-3571C2240900}" type="slidenum">
              <a:rPr lang="es-ES" smtClean="0"/>
              <a:pPr/>
              <a:t>‹Nº›</a:t>
            </a:fld>
            <a:endParaRPr lang="es-ES" dirty="0"/>
          </a:p>
        </p:txBody>
      </p:sp>
    </p:spTree>
    <p:extLst>
      <p:ext uri="{BB962C8B-B14F-4D97-AF65-F5344CB8AC3E}">
        <p14:creationId xmlns:p14="http://schemas.microsoft.com/office/powerpoint/2010/main" val="356433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1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85815" name="think-cell Slide" r:id="rId15" imgW="0" imgH="0" progId="">
                  <p:embed/>
                </p:oleObj>
              </mc:Choice>
              <mc:Fallback>
                <p:oleObj name="think-cell Slide" r:id="rId15" imgW="0" imgH="0" progId="">
                  <p:embed/>
                  <p:pic>
                    <p:nvPicPr>
                      <p:cNvPr id="0" name="AutoShape 2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0" name="Title Placeholder 1"/>
          <p:cNvSpPr>
            <a:spLocks noGrp="1"/>
          </p:cNvSpPr>
          <p:nvPr>
            <p:ph type="title"/>
            <p:custDataLst>
              <p:tags r:id="rId14"/>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6" name="5 Marcador de texto"/>
          <p:cNvSpPr>
            <a:spLocks noGrp="1"/>
          </p:cNvSpPr>
          <p:nvPr>
            <p:ph type="body" idx="1"/>
          </p:nvPr>
        </p:nvSpPr>
        <p:spPr>
          <a:xfrm>
            <a:off x="388960" y="1160058"/>
            <a:ext cx="8386550" cy="4870569"/>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UY" dirty="0"/>
          </a:p>
        </p:txBody>
      </p:sp>
      <p:sp>
        <p:nvSpPr>
          <p:cNvPr id="7" name="6 Marcador de número de diapositiva"/>
          <p:cNvSpPr>
            <a:spLocks noGrp="1"/>
          </p:cNvSpPr>
          <p:nvPr>
            <p:ph type="sldNum" sz="quarter" idx="4"/>
          </p:nvPr>
        </p:nvSpPr>
        <p:spPr>
          <a:xfrm>
            <a:off x="425356" y="630175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550643-6313-4206-BC1C-4DC2A5A79A62}" type="slidenum">
              <a:rPr lang="es-UY" smtClean="0"/>
              <a:pPr/>
              <a:t>‹Nº›</a:t>
            </a:fld>
            <a:endParaRPr lang="es-UY" dirty="0"/>
          </a:p>
        </p:txBody>
      </p:sp>
      <p:pic>
        <p:nvPicPr>
          <p:cNvPr id="8" name="Picture 7"/>
          <p:cNvPicPr>
            <a:picLocks noChangeAspect="1" noChangeArrowheads="1"/>
          </p:cNvPicPr>
          <p:nvPr userDrawn="1"/>
        </p:nvPicPr>
        <p:blipFill>
          <a:blip r:embed="rId16" cstate="print"/>
          <a:srcRect/>
          <a:stretch>
            <a:fillRect/>
          </a:stretch>
        </p:blipFill>
        <p:spPr bwMode="auto">
          <a:xfrm>
            <a:off x="6734175" y="6394450"/>
            <a:ext cx="2092325"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6" r:id="rId4"/>
    <p:sldLayoutId id="2147483909" r:id="rId5"/>
    <p:sldLayoutId id="2147483910" r:id="rId6"/>
    <p:sldLayoutId id="2147483907" r:id="rId7"/>
    <p:sldLayoutId id="2147483911" r:id="rId8"/>
    <p:sldLayoutId id="2147483912" r:id="rId9"/>
    <p:sldLayoutId id="2147483913" r:id="rId10"/>
  </p:sldLayoutIdLst>
  <p:hf hdr="0" ftr="0" dt="0"/>
  <p:txStyles>
    <p:titleStyle>
      <a:lvl1pPr algn="l" defTabSz="957263" rtl="0" eaLnBrk="1" fontAlgn="base" hangingPunct="1">
        <a:lnSpc>
          <a:spcPct val="106000"/>
        </a:lnSpc>
        <a:spcBef>
          <a:spcPct val="0"/>
        </a:spcBef>
        <a:spcAft>
          <a:spcPct val="0"/>
        </a:spcAft>
        <a:defRPr sz="2400" b="1" kern="1200">
          <a:solidFill>
            <a:schemeClr val="tx1"/>
          </a:solidFill>
          <a:latin typeface="Candara" panose="020E0502030303020204" pitchFamily="34" charset="0"/>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2000" kern="1200" dirty="0">
          <a:solidFill>
            <a:schemeClr val="tx1"/>
          </a:solidFill>
          <a:latin typeface="+mj-lt"/>
          <a:ea typeface="+mn-ea"/>
          <a:cs typeface="+mn-cs"/>
        </a:defRPr>
      </a:lvl1pPr>
      <a:lvl2pPr marL="190500" indent="-190500" algn="l" defTabSz="957263" rtl="0" eaLnBrk="1" fontAlgn="base" hangingPunct="1">
        <a:lnSpc>
          <a:spcPct val="106000"/>
        </a:lnSpc>
        <a:spcBef>
          <a:spcPts val="1350"/>
        </a:spcBef>
        <a:spcAft>
          <a:spcPct val="0"/>
        </a:spcAft>
        <a:buClr>
          <a:srgbClr val="006699"/>
        </a:buClr>
        <a:buFont typeface="Arial" charset="0"/>
        <a:buChar char="•"/>
        <a:defRPr lang="en-US" sz="2000" kern="1200" dirty="0">
          <a:solidFill>
            <a:schemeClr val="tx1"/>
          </a:solidFill>
          <a:latin typeface="+mj-lt"/>
          <a:ea typeface="+mj-ea"/>
          <a:cs typeface="+mj-cs"/>
        </a:defRPr>
      </a:lvl2pPr>
      <a:lvl3pPr marL="373063" indent="-182563" algn="l" defTabSz="957263" rtl="0" eaLnBrk="1" fontAlgn="base" hangingPunct="1">
        <a:lnSpc>
          <a:spcPct val="106000"/>
        </a:lnSpc>
        <a:spcBef>
          <a:spcPts val="575"/>
        </a:spcBef>
        <a:spcAft>
          <a:spcPct val="0"/>
        </a:spcAft>
        <a:buClr>
          <a:srgbClr val="006699"/>
        </a:buClr>
        <a:buFont typeface="Arial" charset="0"/>
        <a:buChar char="‒"/>
        <a:defRPr lang="en-US" sz="1800" kern="1200" dirty="0">
          <a:solidFill>
            <a:schemeClr val="tx1"/>
          </a:solidFill>
          <a:latin typeface="+mj-lt"/>
          <a:ea typeface="+mj-ea"/>
          <a:cs typeface="+mj-cs"/>
        </a:defRPr>
      </a:lvl3pPr>
      <a:lvl4pPr marL="565150" indent="-190500" algn="l" defTabSz="957263" rtl="0" eaLnBrk="1" fontAlgn="base" hangingPunct="1">
        <a:lnSpc>
          <a:spcPct val="106000"/>
        </a:lnSpc>
        <a:spcBef>
          <a:spcPts val="575"/>
        </a:spcBef>
        <a:spcAft>
          <a:spcPct val="0"/>
        </a:spcAft>
        <a:buClr>
          <a:srgbClr val="006699"/>
        </a:buClr>
        <a:buFont typeface="Arial" charset="0"/>
        <a:buChar char="•"/>
        <a:defRPr lang="en-US" sz="1800" kern="1200" dirty="0">
          <a:solidFill>
            <a:schemeClr val="tx1"/>
          </a:solidFill>
          <a:latin typeface="+mj-lt"/>
          <a:ea typeface="+mj-ea"/>
          <a:cs typeface="+mj-cs"/>
        </a:defRPr>
      </a:lvl4pPr>
      <a:lvl5pPr marL="744538" indent="-179388" algn="l" defTabSz="957263" rtl="0" eaLnBrk="1" fontAlgn="base" hangingPunct="1">
        <a:lnSpc>
          <a:spcPct val="106000"/>
        </a:lnSpc>
        <a:spcBef>
          <a:spcPts val="575"/>
        </a:spcBef>
        <a:spcAft>
          <a:spcPct val="0"/>
        </a:spcAft>
        <a:buClr>
          <a:srgbClr val="006699"/>
        </a:buClr>
        <a:buFont typeface="Arial" charset="0"/>
        <a:buChar char="‒"/>
        <a:defRPr lang="en-GB" sz="1800" kern="1200" dirty="0">
          <a:solidFill>
            <a:schemeClr val="tx1"/>
          </a:solidFill>
          <a:latin typeface="+mj-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B1B1B"/>
        </a:solidFill>
        <a:effectLst/>
      </p:bgPr>
    </p:bg>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endParaRPr lang="es-UY"/>
          </a:p>
        </p:txBody>
      </p:sp>
      <p:pic>
        <p:nvPicPr>
          <p:cNvPr id="8" name="Imagen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9" name="Rectángulo 8"/>
          <p:cNvSpPr/>
          <p:nvPr/>
        </p:nvSpPr>
        <p:spPr>
          <a:xfrm>
            <a:off x="4558523" y="2986389"/>
            <a:ext cx="3834850" cy="590550"/>
          </a:xfrm>
          <a:prstGeom prst="rect">
            <a:avLst/>
          </a:prstGeom>
          <a:solidFill>
            <a:srgbClr val="1B1B1B"/>
          </a:solidFill>
          <a:ln>
            <a:solidFill>
              <a:srgbClr val="1B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800" dirty="0">
                <a:solidFill>
                  <a:srgbClr val="0099CC"/>
                </a:solidFill>
                <a:latin typeface="Arial Unicode MS" panose="020B0604020202020204" pitchFamily="34" charset="-128"/>
                <a:ea typeface="Arial Unicode MS" panose="020B0604020202020204" pitchFamily="34" charset="-128"/>
                <a:cs typeface="Arial Unicode MS" panose="020B0604020202020204" pitchFamily="34" charset="-128"/>
              </a:rPr>
              <a:t>Métricas</a:t>
            </a:r>
          </a:p>
          <a:p>
            <a:r>
              <a:rPr lang="es-ES" sz="4800" dirty="0">
                <a:solidFill>
                  <a:srgbClr val="0099CC"/>
                </a:solidFill>
                <a:latin typeface="Arial Unicode MS" panose="020B0604020202020204" pitchFamily="34" charset="-128"/>
                <a:ea typeface="Arial Unicode MS" panose="020B0604020202020204" pitchFamily="34" charset="-128"/>
                <a:cs typeface="Arial Unicode MS" panose="020B0604020202020204" pitchFamily="34" charset="-128"/>
              </a:rPr>
              <a:t>Redacción</a:t>
            </a:r>
            <a:endParaRPr lang="es-UY" sz="4800" dirty="0">
              <a:solidFill>
                <a:srgbClr val="0099C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203375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2010" y="1130187"/>
            <a:ext cx="8131399" cy="4662815"/>
          </a:xfrm>
          <a:prstGeom prst="rect">
            <a:avLst/>
          </a:prstGeom>
          <a:noFill/>
        </p:spPr>
        <p:txBody>
          <a:bodyPr wrap="square" rtlCol="0">
            <a:spAutoFit/>
          </a:bodyPr>
          <a:lstStyle/>
          <a:p>
            <a:r>
              <a:rPr lang="es-ES" sz="2700" b="1" dirty="0">
                <a:solidFill>
                  <a:schemeClr val="accent2"/>
                </a:solidFill>
              </a:rPr>
              <a:t>Lecciones aprendidas:</a:t>
            </a:r>
          </a:p>
          <a:p>
            <a:endParaRPr lang="es-ES" sz="1800" b="1" dirty="0"/>
          </a:p>
          <a:p>
            <a:pPr marL="257175" indent="-257175">
              <a:buFont typeface="Arial" panose="020B0604020202020204" pitchFamily="34" charset="0"/>
              <a:buChar char="•"/>
            </a:pPr>
            <a:endParaRPr lang="es-ES" sz="1800" b="1" dirty="0"/>
          </a:p>
          <a:p>
            <a:pPr marL="257175" indent="-257175">
              <a:buFont typeface="Arial" panose="020B0604020202020204" pitchFamily="34" charset="0"/>
              <a:buChar char="•"/>
            </a:pPr>
            <a:r>
              <a:rPr lang="es-ES" sz="1800" b="1" dirty="0"/>
              <a:t>El contenido que mejor </a:t>
            </a:r>
            <a:r>
              <a:rPr lang="es-ES" sz="1800" b="1" dirty="0" err="1"/>
              <a:t>performa</a:t>
            </a:r>
            <a:r>
              <a:rPr lang="es-ES" sz="1800" b="1" dirty="0"/>
              <a:t> suele ser contenido propio, exclusivo y al cual hemos dedicado recursos para su realización.</a:t>
            </a:r>
          </a:p>
          <a:p>
            <a:pPr marL="257175" indent="-257175">
              <a:buFont typeface="Arial" panose="020B0604020202020204" pitchFamily="34" charset="0"/>
              <a:buChar char="•"/>
            </a:pPr>
            <a:r>
              <a:rPr lang="es-ES" sz="1800" b="1" dirty="0"/>
              <a:t>Detectar temas de interés para los Heavy.</a:t>
            </a:r>
          </a:p>
          <a:p>
            <a:pPr marL="257175" indent="-257175">
              <a:buFont typeface="Arial" panose="020B0604020202020204" pitchFamily="34" charset="0"/>
              <a:buChar char="•"/>
            </a:pPr>
            <a:r>
              <a:rPr lang="es-ES" sz="1800" b="1" dirty="0"/>
              <a:t>Detectar notas sobre leídas.</a:t>
            </a:r>
          </a:p>
          <a:p>
            <a:pPr marL="257175" indent="-257175">
              <a:buFont typeface="Arial" panose="020B0604020202020204" pitchFamily="34" charset="0"/>
              <a:buChar char="•"/>
            </a:pPr>
            <a:r>
              <a:rPr lang="es-ES" sz="1800" b="1" dirty="0"/>
              <a:t>Detectar notas con lectura incompleta.</a:t>
            </a:r>
          </a:p>
          <a:p>
            <a:pPr marL="257175" indent="-257175">
              <a:buFont typeface="Arial" panose="020B0604020202020204" pitchFamily="34" charset="0"/>
              <a:buChar char="•"/>
            </a:pPr>
            <a:r>
              <a:rPr lang="es-ES" sz="1800" b="1" dirty="0"/>
              <a:t>Identificar estilos periodísticos que </a:t>
            </a:r>
            <a:r>
              <a:rPr lang="es-ES" sz="1800" b="1" dirty="0" err="1"/>
              <a:t>performan</a:t>
            </a:r>
            <a:r>
              <a:rPr lang="es-ES" sz="1800" b="1" dirty="0"/>
              <a:t> mejor.</a:t>
            </a:r>
          </a:p>
          <a:p>
            <a:r>
              <a:rPr lang="es-ES" sz="1800" b="1" dirty="0"/>
              <a:t>	</a:t>
            </a:r>
            <a:r>
              <a:rPr lang="es-ES" sz="1800" i="1" dirty="0"/>
              <a:t>(entrevistas, perfiles, historias, análisis)</a:t>
            </a:r>
          </a:p>
          <a:p>
            <a:pPr marL="257175" indent="-257175">
              <a:buFont typeface="Arial" panose="020B0604020202020204" pitchFamily="34" charset="0"/>
              <a:buChar char="•"/>
            </a:pPr>
            <a:r>
              <a:rPr lang="es-ES" sz="1800" b="1" dirty="0"/>
              <a:t>Desarrollos que funcionan en un segmento y no en otro.</a:t>
            </a:r>
          </a:p>
          <a:p>
            <a:pPr lvl="1"/>
            <a:r>
              <a:rPr lang="es-ES" sz="1800" b="1" i="1" dirty="0"/>
              <a:t>	</a:t>
            </a:r>
            <a:r>
              <a:rPr lang="es-ES" sz="1800" i="1" dirty="0"/>
              <a:t>(notas de negocios en perfil de Economía)</a:t>
            </a:r>
          </a:p>
          <a:p>
            <a:pPr marL="257175" indent="-257175">
              <a:buFont typeface="Arial" panose="020B0604020202020204" pitchFamily="34" charset="0"/>
              <a:buChar char="•"/>
            </a:pPr>
            <a:r>
              <a:rPr lang="es-ES" sz="1800" b="1" dirty="0"/>
              <a:t>Que podemos generar notas con alto score a partir de temas públicos.</a:t>
            </a:r>
            <a:br>
              <a:rPr lang="es-ES" sz="1800" b="1" dirty="0"/>
            </a:br>
            <a:r>
              <a:rPr lang="es-ES" sz="1800" b="1" dirty="0"/>
              <a:t>	</a:t>
            </a:r>
            <a:r>
              <a:rPr lang="es-ES" sz="1800" i="1" dirty="0"/>
              <a:t>(buscando el LADO B o el personaje secundario)</a:t>
            </a:r>
          </a:p>
          <a:p>
            <a:pPr marL="257175" indent="-257175">
              <a:buFont typeface="Arial" panose="020B0604020202020204" pitchFamily="34" charset="0"/>
              <a:buChar char="•"/>
            </a:pPr>
            <a:endParaRPr lang="es-ES" sz="1800" b="1" dirty="0"/>
          </a:p>
          <a:p>
            <a:endParaRPr lang="es-ES" sz="1800" b="1" dirty="0"/>
          </a:p>
        </p:txBody>
      </p:sp>
    </p:spTree>
    <p:extLst>
      <p:ext uri="{BB962C8B-B14F-4D97-AF65-F5344CB8AC3E}">
        <p14:creationId xmlns:p14="http://schemas.microsoft.com/office/powerpoint/2010/main" val="268199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stretch>
            <a:fillRect/>
          </a:stretch>
        </p:blipFill>
        <p:spPr>
          <a:xfrm>
            <a:off x="469641" y="3564679"/>
            <a:ext cx="2557339" cy="1778199"/>
          </a:xfrm>
          <a:prstGeom prst="rect">
            <a:avLst/>
          </a:prstGeom>
        </p:spPr>
      </p:pic>
      <p:pic>
        <p:nvPicPr>
          <p:cNvPr id="15" name="Imagen 14"/>
          <p:cNvPicPr>
            <a:picLocks noChangeAspect="1"/>
          </p:cNvPicPr>
          <p:nvPr/>
        </p:nvPicPr>
        <p:blipFill rotWithShape="1">
          <a:blip r:embed="rId3" cstate="print"/>
          <a:srcRect l="7510" t="46444" r="29845" b="7866"/>
          <a:stretch/>
        </p:blipFill>
        <p:spPr>
          <a:xfrm>
            <a:off x="4268514" y="3718269"/>
            <a:ext cx="4181117" cy="1714500"/>
          </a:xfrm>
          <a:prstGeom prst="rect">
            <a:avLst/>
          </a:prstGeom>
        </p:spPr>
      </p:pic>
      <p:sp>
        <p:nvSpPr>
          <p:cNvPr id="16" name="TextBox 4"/>
          <p:cNvSpPr txBox="1"/>
          <p:nvPr/>
        </p:nvSpPr>
        <p:spPr>
          <a:xfrm>
            <a:off x="1" y="1138905"/>
            <a:ext cx="9143999" cy="507831"/>
          </a:xfrm>
          <a:prstGeom prst="rect">
            <a:avLst/>
          </a:prstGeom>
          <a:noFill/>
        </p:spPr>
        <p:txBody>
          <a:bodyPr wrap="square" rtlCol="0">
            <a:spAutoFit/>
          </a:bodyPr>
          <a:lstStyle/>
          <a:p>
            <a:pPr algn="ctr"/>
            <a:r>
              <a:rPr lang="en-US" sz="2700" dirty="0" err="1">
                <a:solidFill>
                  <a:schemeClr val="tx1">
                    <a:lumMod val="85000"/>
                    <a:lumOff val="15000"/>
                  </a:schemeClr>
                </a:solidFill>
                <a:latin typeface="Source Sans Pro Semibold" panose="020B0603030403020204" pitchFamily="34" charset="0"/>
              </a:rPr>
              <a:t>Problema</a:t>
            </a:r>
            <a:r>
              <a:rPr lang="en-US" sz="2700" dirty="0">
                <a:solidFill>
                  <a:schemeClr val="tx1">
                    <a:lumMod val="85000"/>
                    <a:lumOff val="15000"/>
                  </a:schemeClr>
                </a:solidFill>
                <a:latin typeface="Source Sans Pro Semibold" panose="020B0603030403020204" pitchFamily="34" charset="0"/>
              </a:rPr>
              <a:t> Score 1.0</a:t>
            </a:r>
          </a:p>
        </p:txBody>
      </p:sp>
      <p:sp>
        <p:nvSpPr>
          <p:cNvPr id="17" name="CuadroTexto 16"/>
          <p:cNvSpPr txBox="1"/>
          <p:nvPr/>
        </p:nvSpPr>
        <p:spPr>
          <a:xfrm>
            <a:off x="1236791" y="5342878"/>
            <a:ext cx="1023037" cy="311624"/>
          </a:xfrm>
          <a:prstGeom prst="rect">
            <a:avLst/>
          </a:prstGeom>
          <a:noFill/>
        </p:spPr>
        <p:txBody>
          <a:bodyPr wrap="none" rtlCol="0">
            <a:spAutoFit/>
          </a:bodyPr>
          <a:lstStyle/>
          <a:p>
            <a:pPr algn="ctr"/>
            <a:r>
              <a:rPr lang="es-ES" sz="1425" dirty="0"/>
              <a:t>Publicidad</a:t>
            </a:r>
          </a:p>
        </p:txBody>
      </p:sp>
      <p:sp>
        <p:nvSpPr>
          <p:cNvPr id="18" name="CuadroTexto 17"/>
          <p:cNvSpPr txBox="1"/>
          <p:nvPr/>
        </p:nvSpPr>
        <p:spPr>
          <a:xfrm>
            <a:off x="5280091" y="5516002"/>
            <a:ext cx="2157963" cy="530915"/>
          </a:xfrm>
          <a:prstGeom prst="rect">
            <a:avLst/>
          </a:prstGeom>
          <a:noFill/>
        </p:spPr>
        <p:txBody>
          <a:bodyPr wrap="none" rtlCol="0">
            <a:spAutoFit/>
          </a:bodyPr>
          <a:lstStyle/>
          <a:p>
            <a:pPr algn="ctr"/>
            <a:r>
              <a:rPr lang="es-ES" sz="1425" dirty="0"/>
              <a:t>Negocios de suscripción</a:t>
            </a:r>
          </a:p>
          <a:p>
            <a:pPr algn="ctr"/>
            <a:r>
              <a:rPr lang="es-ES" sz="1425" dirty="0"/>
              <a:t>Digital</a:t>
            </a:r>
          </a:p>
        </p:txBody>
      </p:sp>
      <p:cxnSp>
        <p:nvCxnSpPr>
          <p:cNvPr id="20" name="Conector recto de flecha 19"/>
          <p:cNvCxnSpPr/>
          <p:nvPr/>
        </p:nvCxnSpPr>
        <p:spPr>
          <a:xfrm>
            <a:off x="3026980" y="4575519"/>
            <a:ext cx="9695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113166" y="2039941"/>
            <a:ext cx="6526924" cy="1384995"/>
          </a:xfrm>
          <a:prstGeom prst="rect">
            <a:avLst/>
          </a:prstGeom>
          <a:noFill/>
        </p:spPr>
        <p:txBody>
          <a:bodyPr wrap="square" rtlCol="0">
            <a:spAutoFit/>
          </a:bodyPr>
          <a:lstStyle/>
          <a:p>
            <a:pPr algn="ctr"/>
            <a:r>
              <a:rPr lang="es-ES" sz="2100" b="1" dirty="0"/>
              <a:t>Foco en “qué valora el suscriptor” pudiendo perder de vista cómo lo rentabiliza la empresa.</a:t>
            </a:r>
          </a:p>
          <a:p>
            <a:pPr marL="257175" indent="-257175" algn="ctr">
              <a:buAutoNum type="arabicPeriod"/>
            </a:pPr>
            <a:endParaRPr lang="es-ES" sz="2100" b="1" dirty="0"/>
          </a:p>
          <a:p>
            <a:pPr marL="257175" indent="-257175" algn="ctr">
              <a:buAutoNum type="arabicPeriod"/>
            </a:pPr>
            <a:endParaRPr lang="es-ES" sz="2100" b="1" dirty="0"/>
          </a:p>
        </p:txBody>
      </p:sp>
    </p:spTree>
    <p:extLst>
      <p:ext uri="{BB962C8B-B14F-4D97-AF65-F5344CB8AC3E}">
        <p14:creationId xmlns:p14="http://schemas.microsoft.com/office/powerpoint/2010/main" val="248692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sz="quarter" idx="12"/>
          </p:nvPr>
        </p:nvSpPr>
        <p:spPr/>
        <p:txBody>
          <a:bodyPr/>
          <a:lstStyle/>
          <a:p>
            <a:endParaRPr lang="es-ES"/>
          </a:p>
        </p:txBody>
      </p:sp>
      <p:sp>
        <p:nvSpPr>
          <p:cNvPr id="4" name="Marcador de número de diapositiva 3"/>
          <p:cNvSpPr>
            <a:spLocks noGrp="1"/>
          </p:cNvSpPr>
          <p:nvPr>
            <p:ph type="sldNum" sz="quarter" idx="13"/>
          </p:nvPr>
        </p:nvSpPr>
        <p:spPr/>
        <p:txBody>
          <a:bodyPr/>
          <a:lstStyle/>
          <a:p>
            <a:fld id="{07DDA470-64EC-4838-8513-FA93D4181BA0}" type="slidenum">
              <a:rPr lang="en-US" smtClean="0"/>
              <a:pPr/>
              <a:t>12</a:t>
            </a:fld>
            <a:endParaRPr lang="en-US" dirty="0"/>
          </a:p>
        </p:txBody>
      </p:sp>
      <p:pic>
        <p:nvPicPr>
          <p:cNvPr id="5" name="Imagen 4"/>
          <p:cNvPicPr>
            <a:picLocks noChangeAspect="1"/>
          </p:cNvPicPr>
          <p:nvPr/>
        </p:nvPicPr>
        <p:blipFill>
          <a:blip r:embed="rId2"/>
          <a:stretch>
            <a:fillRect/>
          </a:stretch>
        </p:blipFill>
        <p:spPr>
          <a:xfrm>
            <a:off x="-385714" y="0"/>
            <a:ext cx="10639326" cy="5981700"/>
          </a:xfrm>
          <a:prstGeom prst="rect">
            <a:avLst/>
          </a:prstGeom>
        </p:spPr>
      </p:pic>
    </p:spTree>
    <p:extLst>
      <p:ext uri="{BB962C8B-B14F-4D97-AF65-F5344CB8AC3E}">
        <p14:creationId xmlns:p14="http://schemas.microsoft.com/office/powerpoint/2010/main" val="141050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sz="quarter" idx="12"/>
          </p:nvPr>
        </p:nvSpPr>
        <p:spPr/>
        <p:txBody>
          <a:bodyPr/>
          <a:lstStyle/>
          <a:p>
            <a:endParaRPr lang="es-ES"/>
          </a:p>
        </p:txBody>
      </p:sp>
      <p:sp>
        <p:nvSpPr>
          <p:cNvPr id="4" name="Marcador de número de diapositiva 3"/>
          <p:cNvSpPr>
            <a:spLocks noGrp="1"/>
          </p:cNvSpPr>
          <p:nvPr>
            <p:ph type="sldNum" sz="quarter" idx="13"/>
          </p:nvPr>
        </p:nvSpPr>
        <p:spPr/>
        <p:txBody>
          <a:bodyPr/>
          <a:lstStyle/>
          <a:p>
            <a:fld id="{07DDA470-64EC-4838-8513-FA93D4181BA0}" type="slidenum">
              <a:rPr lang="en-US" smtClean="0"/>
              <a:pPr/>
              <a:t>13</a:t>
            </a:fld>
            <a:endParaRPr lang="en-US" dirty="0"/>
          </a:p>
        </p:txBody>
      </p:sp>
      <p:pic>
        <p:nvPicPr>
          <p:cNvPr id="5" name="Imagen 4"/>
          <p:cNvPicPr>
            <a:picLocks noChangeAspect="1"/>
          </p:cNvPicPr>
          <p:nvPr/>
        </p:nvPicPr>
        <p:blipFill rotWithShape="1">
          <a:blip r:embed="rId2"/>
          <a:srcRect b="11362"/>
          <a:stretch/>
        </p:blipFill>
        <p:spPr>
          <a:xfrm>
            <a:off x="-723901" y="232667"/>
            <a:ext cx="11077575" cy="5520433"/>
          </a:xfrm>
          <a:prstGeom prst="rect">
            <a:avLst/>
          </a:prstGeom>
        </p:spPr>
      </p:pic>
    </p:spTree>
    <p:extLst>
      <p:ext uri="{BB962C8B-B14F-4D97-AF65-F5344CB8AC3E}">
        <p14:creationId xmlns:p14="http://schemas.microsoft.com/office/powerpoint/2010/main" val="362451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Score 2</a:t>
            </a:r>
            <a:endParaRPr lang="es-ES" dirty="0"/>
          </a:p>
        </p:txBody>
      </p:sp>
      <p:sp>
        <p:nvSpPr>
          <p:cNvPr id="3" name="Marcador de texto 2"/>
          <p:cNvSpPr>
            <a:spLocks noGrp="1"/>
          </p:cNvSpPr>
          <p:nvPr>
            <p:ph type="body" sz="quarter" idx="12"/>
          </p:nvPr>
        </p:nvSpPr>
        <p:spPr>
          <a:xfrm>
            <a:off x="396874" y="895349"/>
            <a:ext cx="8350251" cy="5186363"/>
          </a:xfrm>
        </p:spPr>
        <p:txBody>
          <a:bodyPr>
            <a:normAutofit lnSpcReduction="10000"/>
          </a:bodyPr>
          <a:lstStyle/>
          <a:p>
            <a:r>
              <a:rPr lang="es-ES" dirty="0"/>
              <a:t>El Score 2 surge de calcular la Monetización en cada nota.</a:t>
            </a:r>
          </a:p>
          <a:p>
            <a:endParaRPr lang="es-ES" dirty="0"/>
          </a:p>
          <a:p>
            <a:r>
              <a:rPr lang="es-ES" dirty="0"/>
              <a:t>Publicidad Digital: Se calcula a partir de un CPM promedio al cual se llega a partir de la información proporcionada por el departamento de trafico que pondera la veta directa y la venta programática</a:t>
            </a:r>
          </a:p>
          <a:p>
            <a:endParaRPr lang="es-ES" dirty="0"/>
          </a:p>
          <a:p>
            <a:r>
              <a:rPr lang="es-ES" dirty="0"/>
              <a:t>Venta suscripciones digitales: El valor del primer mes de cada suscripción es asignado a la nota que genera dicha conversión.</a:t>
            </a:r>
          </a:p>
          <a:p>
            <a:endParaRPr lang="es-ES" dirty="0"/>
          </a:p>
          <a:p>
            <a:r>
              <a:rPr lang="es-ES" dirty="0"/>
              <a:t>Amortización del Padrón: Los suscriptores leen notas por lo que con esas lecturas amortizan su inversión. El valor promedio de una lectura se utiliza para calcular el valor de una nota para los suscriptores.</a:t>
            </a:r>
          </a:p>
          <a:p>
            <a:r>
              <a:rPr lang="es-ES" dirty="0"/>
              <a:t>En caso del contenido exclusive hay una ponderación mayor en este </a:t>
            </a:r>
            <a:r>
              <a:rPr lang="es-ES" dirty="0" err="1"/>
              <a:t>item</a:t>
            </a:r>
            <a:r>
              <a:rPr lang="es-ES" dirty="0"/>
              <a:t>.</a:t>
            </a:r>
          </a:p>
        </p:txBody>
      </p:sp>
      <p:sp>
        <p:nvSpPr>
          <p:cNvPr id="4" name="Marcador de número de diapositiva 3"/>
          <p:cNvSpPr>
            <a:spLocks noGrp="1"/>
          </p:cNvSpPr>
          <p:nvPr>
            <p:ph type="sldNum" sz="quarter" idx="13"/>
          </p:nvPr>
        </p:nvSpPr>
        <p:spPr/>
        <p:txBody>
          <a:bodyPr/>
          <a:lstStyle/>
          <a:p>
            <a:fld id="{07DDA470-64EC-4838-8513-FA93D4181BA0}" type="slidenum">
              <a:rPr lang="en-US" smtClean="0"/>
              <a:pPr/>
              <a:t>14</a:t>
            </a:fld>
            <a:endParaRPr lang="en-US" dirty="0"/>
          </a:p>
        </p:txBody>
      </p:sp>
    </p:spTree>
    <p:extLst>
      <p:ext uri="{BB962C8B-B14F-4D97-AF65-F5344CB8AC3E}">
        <p14:creationId xmlns:p14="http://schemas.microsoft.com/office/powerpoint/2010/main" val="345462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4"/>
          <p:cNvSpPr txBox="1"/>
          <p:nvPr/>
        </p:nvSpPr>
        <p:spPr>
          <a:xfrm>
            <a:off x="3584391" y="1046629"/>
            <a:ext cx="2386800" cy="507831"/>
          </a:xfrm>
          <a:prstGeom prst="rect">
            <a:avLst/>
          </a:prstGeom>
          <a:noFill/>
        </p:spPr>
        <p:txBody>
          <a:bodyPr wrap="square" rtlCol="0">
            <a:spAutoFit/>
          </a:bodyPr>
          <a:lstStyle/>
          <a:p>
            <a:pPr algn="ctr"/>
            <a:r>
              <a:rPr lang="en-US" sz="2700" dirty="0">
                <a:solidFill>
                  <a:schemeClr val="tx1">
                    <a:lumMod val="85000"/>
                    <a:lumOff val="15000"/>
                  </a:schemeClr>
                </a:solidFill>
                <a:latin typeface="Source Sans Pro Semibold" panose="020B0603030403020204" pitchFamily="34" charset="0"/>
              </a:rPr>
              <a:t>SCORE 2</a:t>
            </a:r>
          </a:p>
        </p:txBody>
      </p:sp>
      <p:sp>
        <p:nvSpPr>
          <p:cNvPr id="4" name="CuadroTexto 3"/>
          <p:cNvSpPr txBox="1"/>
          <p:nvPr/>
        </p:nvSpPr>
        <p:spPr>
          <a:xfrm>
            <a:off x="295604" y="1711834"/>
            <a:ext cx="8761686" cy="553998"/>
          </a:xfrm>
          <a:prstGeom prst="rect">
            <a:avLst/>
          </a:prstGeom>
          <a:noFill/>
        </p:spPr>
        <p:txBody>
          <a:bodyPr wrap="square" rtlCol="0">
            <a:spAutoFit/>
          </a:bodyPr>
          <a:lstStyle/>
          <a:p>
            <a:pPr algn="ctr"/>
            <a:r>
              <a:rPr lang="es-ES" sz="1500" dirty="0"/>
              <a:t>En nuevo score refleja de mejor manera el valor de una nota </a:t>
            </a:r>
          </a:p>
          <a:p>
            <a:pPr algn="ctr"/>
            <a:r>
              <a:rPr lang="es-ES" sz="1500" dirty="0"/>
              <a:t>Equilibrando lo que valora el usuario y lo que es de valor para el negocio del diario</a:t>
            </a:r>
          </a:p>
        </p:txBody>
      </p:sp>
      <p:pic>
        <p:nvPicPr>
          <p:cNvPr id="2" name="Imagen 1"/>
          <p:cNvPicPr>
            <a:picLocks noChangeAspect="1"/>
          </p:cNvPicPr>
          <p:nvPr/>
        </p:nvPicPr>
        <p:blipFill>
          <a:blip r:embed="rId2"/>
          <a:stretch>
            <a:fillRect/>
          </a:stretch>
        </p:blipFill>
        <p:spPr>
          <a:xfrm>
            <a:off x="5059047" y="2242748"/>
            <a:ext cx="3206647" cy="3764766"/>
          </a:xfrm>
          <a:prstGeom prst="rect">
            <a:avLst/>
          </a:prstGeom>
        </p:spPr>
      </p:pic>
      <p:pic>
        <p:nvPicPr>
          <p:cNvPr id="6" name="Imagen 5"/>
          <p:cNvPicPr>
            <a:picLocks noChangeAspect="1"/>
          </p:cNvPicPr>
          <p:nvPr/>
        </p:nvPicPr>
        <p:blipFill rotWithShape="1">
          <a:blip r:embed="rId3"/>
          <a:srcRect l="5491" t="52906" r="70837" b="11568"/>
          <a:stretch/>
        </p:blipFill>
        <p:spPr>
          <a:xfrm>
            <a:off x="745957" y="2595039"/>
            <a:ext cx="3777917" cy="3187616"/>
          </a:xfrm>
          <a:prstGeom prst="rect">
            <a:avLst/>
          </a:prstGeom>
        </p:spPr>
      </p:pic>
      <p:sp>
        <p:nvSpPr>
          <p:cNvPr id="7" name="Rectángulo 6"/>
          <p:cNvSpPr/>
          <p:nvPr/>
        </p:nvSpPr>
        <p:spPr>
          <a:xfrm>
            <a:off x="3705727" y="2457450"/>
            <a:ext cx="974558" cy="3325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25" dirty="0"/>
          </a:p>
        </p:txBody>
      </p:sp>
    </p:spTree>
    <p:extLst>
      <p:ext uri="{BB962C8B-B14F-4D97-AF65-F5344CB8AC3E}">
        <p14:creationId xmlns:p14="http://schemas.microsoft.com/office/powerpoint/2010/main" val="92122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3"/>
          </p:nvPr>
        </p:nvSpPr>
        <p:spPr/>
        <p:txBody>
          <a:bodyPr/>
          <a:lstStyle/>
          <a:p>
            <a:fld id="{07DDA470-64EC-4838-8513-FA93D4181BA0}" type="slidenum">
              <a:rPr lang="en-US" smtClean="0"/>
              <a:pPr/>
              <a:t>16</a:t>
            </a:fld>
            <a:endParaRPr lang="en-US" dirty="0"/>
          </a:p>
        </p:txBody>
      </p:sp>
      <p:sp>
        <p:nvSpPr>
          <p:cNvPr id="7" name="Título 1"/>
          <p:cNvSpPr>
            <a:spLocks noGrp="1"/>
          </p:cNvSpPr>
          <p:nvPr>
            <p:ph type="title"/>
          </p:nvPr>
        </p:nvSpPr>
        <p:spPr>
          <a:xfrm>
            <a:off x="396875" y="300038"/>
            <a:ext cx="8350250" cy="595311"/>
          </a:xfrm>
        </p:spPr>
        <p:txBody>
          <a:bodyPr/>
          <a:lstStyle/>
          <a:p>
            <a:r>
              <a:rPr lang="es-ES" dirty="0"/>
              <a:t>Métricas Individuales - EMAIL</a:t>
            </a:r>
          </a:p>
        </p:txBody>
      </p:sp>
      <p:sp>
        <p:nvSpPr>
          <p:cNvPr id="9" name="Título 1"/>
          <p:cNvSpPr txBox="1">
            <a:spLocks/>
          </p:cNvSpPr>
          <p:nvPr/>
        </p:nvSpPr>
        <p:spPr bwMode="auto">
          <a:xfrm>
            <a:off x="368300" y="5504475"/>
            <a:ext cx="8350250" cy="595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263" rtl="0" eaLnBrk="1" fontAlgn="base" hangingPunct="1">
              <a:lnSpc>
                <a:spcPct val="106000"/>
              </a:lnSpc>
              <a:spcBef>
                <a:spcPct val="0"/>
              </a:spcBef>
              <a:spcAft>
                <a:spcPct val="0"/>
              </a:spcAft>
              <a:defRPr sz="2400" b="1" kern="1200">
                <a:solidFill>
                  <a:schemeClr val="tx1"/>
                </a:solidFill>
                <a:latin typeface="Candara" panose="020E0502030303020204" pitchFamily="34" charset="0"/>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s-ES" dirty="0"/>
              <a:t>Se envía diariamente a los periodistas sus métricas</a:t>
            </a:r>
          </a:p>
        </p:txBody>
      </p:sp>
      <p:pic>
        <p:nvPicPr>
          <p:cNvPr id="2" name="Imagen 1"/>
          <p:cNvPicPr>
            <a:picLocks noChangeAspect="1"/>
          </p:cNvPicPr>
          <p:nvPr/>
        </p:nvPicPr>
        <p:blipFill rotWithShape="1">
          <a:blip r:embed="rId2"/>
          <a:srcRect l="3321" t="22714" r="5945" b="5644"/>
          <a:stretch/>
        </p:blipFill>
        <p:spPr>
          <a:xfrm>
            <a:off x="221863" y="1256325"/>
            <a:ext cx="8700274" cy="3862318"/>
          </a:xfrm>
          <a:prstGeom prst="rect">
            <a:avLst/>
          </a:prstGeom>
        </p:spPr>
      </p:pic>
    </p:spTree>
    <p:extLst>
      <p:ext uri="{BB962C8B-B14F-4D97-AF65-F5344CB8AC3E}">
        <p14:creationId xmlns:p14="http://schemas.microsoft.com/office/powerpoint/2010/main" val="366506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37468" y="2230012"/>
            <a:ext cx="6683644" cy="784830"/>
          </a:xfrm>
          <a:prstGeom prst="rect">
            <a:avLst/>
          </a:prstGeom>
          <a:noFill/>
        </p:spPr>
        <p:txBody>
          <a:bodyPr wrap="square" rtlCol="0">
            <a:spAutoFit/>
          </a:bodyPr>
          <a:lstStyle/>
          <a:p>
            <a:pPr algn="ctr"/>
            <a:r>
              <a:rPr lang="es-ES" sz="4500" b="1" dirty="0">
                <a:solidFill>
                  <a:schemeClr val="accent1">
                    <a:lumMod val="50000"/>
                  </a:schemeClr>
                </a:solidFill>
              </a:rPr>
              <a:t>Retención / </a:t>
            </a:r>
            <a:r>
              <a:rPr lang="es-ES" sz="4500" b="1" dirty="0" err="1">
                <a:solidFill>
                  <a:schemeClr val="accent1">
                    <a:lumMod val="50000"/>
                  </a:schemeClr>
                </a:solidFill>
              </a:rPr>
              <a:t>Churn</a:t>
            </a:r>
            <a:endParaRPr lang="es-ES" sz="2100" b="1" dirty="0">
              <a:solidFill>
                <a:schemeClr val="accent1">
                  <a:lumMod val="50000"/>
                </a:schemeClr>
              </a:solidFill>
            </a:endParaRPr>
          </a:p>
        </p:txBody>
      </p:sp>
      <p:pic>
        <p:nvPicPr>
          <p:cNvPr id="3" name="Imagen 2"/>
          <p:cNvPicPr>
            <a:picLocks noChangeAspect="1"/>
          </p:cNvPicPr>
          <p:nvPr/>
        </p:nvPicPr>
        <p:blipFill rotWithShape="1">
          <a:blip r:embed="rId3" cstate="print"/>
          <a:srcRect b="15351"/>
          <a:stretch/>
        </p:blipFill>
        <p:spPr>
          <a:xfrm>
            <a:off x="1600201" y="2982264"/>
            <a:ext cx="5954502" cy="3018486"/>
          </a:xfrm>
          <a:prstGeom prst="rect">
            <a:avLst/>
          </a:prstGeom>
        </p:spPr>
      </p:pic>
    </p:spTree>
    <p:extLst>
      <p:ext uri="{BB962C8B-B14F-4D97-AF65-F5344CB8AC3E}">
        <p14:creationId xmlns:p14="http://schemas.microsoft.com/office/powerpoint/2010/main" val="49270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p:nvPr/>
        </p:nvSpPr>
        <p:spPr>
          <a:xfrm>
            <a:off x="1757667" y="1181743"/>
            <a:ext cx="1900959" cy="375447"/>
          </a:xfrm>
          <a:prstGeom prst="rect">
            <a:avLst/>
          </a:prstGeom>
          <a:noFill/>
          <a:ln>
            <a:noFill/>
          </a:ln>
        </p:spPr>
        <p:txBody>
          <a:bodyPr spcFirstLastPara="1" wrap="square" lIns="91425" tIns="45700" rIns="91425" bIns="45700" anchor="t" anchorCtr="0">
            <a:spAutoFit/>
          </a:bodyPr>
          <a:lstStyle/>
          <a:p>
            <a:pPr>
              <a:lnSpc>
                <a:spcPct val="92000"/>
              </a:lnSpc>
              <a:spcBef>
                <a:spcPts val="0"/>
              </a:spcBef>
              <a:spcAft>
                <a:spcPts val="0"/>
              </a:spcAft>
            </a:pPr>
            <a:r>
              <a:rPr lang="es-UY" sz="2000" b="1" dirty="0">
                <a:solidFill>
                  <a:srgbClr val="222A35"/>
                </a:solidFill>
                <a:latin typeface="Arial Narrow"/>
                <a:sym typeface="Arial Narrow"/>
              </a:rPr>
              <a:t>CHURN</a:t>
            </a:r>
            <a:endParaRPr sz="3600" dirty="0"/>
          </a:p>
        </p:txBody>
      </p:sp>
      <p:cxnSp>
        <p:nvCxnSpPr>
          <p:cNvPr id="199" name="Google Shape;199;p32"/>
          <p:cNvCxnSpPr/>
          <p:nvPr/>
        </p:nvCxnSpPr>
        <p:spPr>
          <a:xfrm>
            <a:off x="1661142" y="757357"/>
            <a:ext cx="0" cy="1033200"/>
          </a:xfrm>
          <a:prstGeom prst="straightConnector1">
            <a:avLst/>
          </a:prstGeom>
          <a:noFill/>
          <a:ln w="9525" cap="flat" cmpd="sng">
            <a:solidFill>
              <a:srgbClr val="00B0F0"/>
            </a:solidFill>
            <a:prstDash val="solid"/>
            <a:miter lim="800000"/>
            <a:headEnd type="none" w="sm" len="sm"/>
            <a:tailEnd type="none" w="sm" len="sm"/>
          </a:ln>
        </p:spPr>
      </p:cxnSp>
      <p:sp>
        <p:nvSpPr>
          <p:cNvPr id="204" name="Google Shape;204;p32"/>
          <p:cNvSpPr/>
          <p:nvPr/>
        </p:nvSpPr>
        <p:spPr>
          <a:xfrm>
            <a:off x="0" y="5833014"/>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graphicFrame>
        <p:nvGraphicFramePr>
          <p:cNvPr id="13" name="Gráfico 12">
            <a:extLst>
              <a:ext uri="{FF2B5EF4-FFF2-40B4-BE49-F238E27FC236}">
                <a16:creationId xmlns:a16="http://schemas.microsoft.com/office/drawing/2014/main" id="{CF4C802B-79CA-4C48-9C68-BCCDEAE7A1EF}"/>
              </a:ext>
            </a:extLst>
          </p:cNvPr>
          <p:cNvGraphicFramePr>
            <a:graphicFrameLocks/>
          </p:cNvGraphicFramePr>
          <p:nvPr/>
        </p:nvGraphicFramePr>
        <p:xfrm>
          <a:off x="268178" y="2238936"/>
          <a:ext cx="5487228" cy="2816725"/>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F3A80293-5774-6D43-947F-62B3A8FD4674}"/>
              </a:ext>
            </a:extLst>
          </p:cNvPr>
          <p:cNvSpPr txBox="1"/>
          <p:nvPr/>
        </p:nvSpPr>
        <p:spPr>
          <a:xfrm>
            <a:off x="5681049" y="3203809"/>
            <a:ext cx="1664654" cy="646331"/>
          </a:xfrm>
          <a:prstGeom prst="rect">
            <a:avLst/>
          </a:prstGeom>
          <a:noFill/>
        </p:spPr>
        <p:txBody>
          <a:bodyPr wrap="square" rtlCol="0">
            <a:spAutoFit/>
          </a:bodyPr>
          <a:lstStyle/>
          <a:p>
            <a:r>
              <a:rPr lang="es-UY" sz="1800" dirty="0"/>
              <a:t>Promedio</a:t>
            </a:r>
          </a:p>
          <a:p>
            <a:r>
              <a:rPr lang="es-UY" sz="1800" dirty="0"/>
              <a:t> 2,45%</a:t>
            </a:r>
          </a:p>
        </p:txBody>
      </p:sp>
      <p:cxnSp>
        <p:nvCxnSpPr>
          <p:cNvPr id="7" name="Conector recto 6">
            <a:extLst>
              <a:ext uri="{FF2B5EF4-FFF2-40B4-BE49-F238E27FC236}">
                <a16:creationId xmlns:a16="http://schemas.microsoft.com/office/drawing/2014/main" id="{AEBA574F-906D-7444-8DB8-418C715EA140}"/>
              </a:ext>
            </a:extLst>
          </p:cNvPr>
          <p:cNvCxnSpPr>
            <a:cxnSpLocks/>
          </p:cNvCxnSpPr>
          <p:nvPr/>
        </p:nvCxnSpPr>
        <p:spPr>
          <a:xfrm>
            <a:off x="791937" y="3511682"/>
            <a:ext cx="4982565" cy="152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Gráfico 19">
            <a:extLst>
              <a:ext uri="{FF2B5EF4-FFF2-40B4-BE49-F238E27FC236}">
                <a16:creationId xmlns:a16="http://schemas.microsoft.com/office/drawing/2014/main" id="{9AADD2B9-C946-864C-94ED-ACD130B09485}"/>
              </a:ext>
            </a:extLst>
          </p:cNvPr>
          <p:cNvGraphicFramePr>
            <a:graphicFrameLocks/>
          </p:cNvGraphicFramePr>
          <p:nvPr/>
        </p:nvGraphicFramePr>
        <p:xfrm>
          <a:off x="6628751" y="2002171"/>
          <a:ext cx="2508250" cy="3384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269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p:nvPr/>
        </p:nvSpPr>
        <p:spPr>
          <a:xfrm>
            <a:off x="1757667" y="1181743"/>
            <a:ext cx="4005181" cy="375447"/>
          </a:xfrm>
          <a:prstGeom prst="rect">
            <a:avLst/>
          </a:prstGeom>
          <a:noFill/>
          <a:ln>
            <a:noFill/>
          </a:ln>
        </p:spPr>
        <p:txBody>
          <a:bodyPr spcFirstLastPara="1" wrap="square" lIns="91425" tIns="45700" rIns="91425" bIns="45700" anchor="t" anchorCtr="0">
            <a:spAutoFit/>
          </a:bodyPr>
          <a:lstStyle/>
          <a:p>
            <a:pPr>
              <a:lnSpc>
                <a:spcPct val="92000"/>
              </a:lnSpc>
              <a:spcBef>
                <a:spcPts val="0"/>
              </a:spcBef>
              <a:spcAft>
                <a:spcPts val="0"/>
              </a:spcAft>
            </a:pPr>
            <a:r>
              <a:rPr lang="es-UY" sz="2000" b="1" dirty="0">
                <a:solidFill>
                  <a:srgbClr val="222A35"/>
                </a:solidFill>
                <a:latin typeface="Arial Narrow"/>
                <a:sym typeface="Arial Narrow"/>
              </a:rPr>
              <a:t>CHURN VOLUNTARIO – 27,54%</a:t>
            </a:r>
            <a:endParaRPr sz="3600" dirty="0"/>
          </a:p>
        </p:txBody>
      </p:sp>
      <p:cxnSp>
        <p:nvCxnSpPr>
          <p:cNvPr id="199" name="Google Shape;199;p32"/>
          <p:cNvCxnSpPr/>
          <p:nvPr/>
        </p:nvCxnSpPr>
        <p:spPr>
          <a:xfrm>
            <a:off x="1661142" y="757357"/>
            <a:ext cx="0" cy="1033200"/>
          </a:xfrm>
          <a:prstGeom prst="straightConnector1">
            <a:avLst/>
          </a:prstGeom>
          <a:noFill/>
          <a:ln w="9525" cap="flat" cmpd="sng">
            <a:solidFill>
              <a:srgbClr val="00B0F0"/>
            </a:solidFill>
            <a:prstDash val="solid"/>
            <a:miter lim="800000"/>
            <a:headEnd type="none" w="sm" len="sm"/>
            <a:tailEnd type="none" w="sm" len="sm"/>
          </a:ln>
        </p:spPr>
      </p:cxnSp>
      <p:sp>
        <p:nvSpPr>
          <p:cNvPr id="204" name="Google Shape;204;p32"/>
          <p:cNvSpPr/>
          <p:nvPr/>
        </p:nvSpPr>
        <p:spPr>
          <a:xfrm>
            <a:off x="0" y="5833014"/>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pic>
        <p:nvPicPr>
          <p:cNvPr id="10" name="Imagen 9">
            <a:extLst>
              <a:ext uri="{FF2B5EF4-FFF2-40B4-BE49-F238E27FC236}">
                <a16:creationId xmlns:a16="http://schemas.microsoft.com/office/drawing/2014/main" id="{8DD02115-F67D-3545-B3A2-8DF20DED8876}"/>
              </a:ext>
            </a:extLst>
          </p:cNvPr>
          <p:cNvPicPr>
            <a:picLocks noChangeAspect="1"/>
          </p:cNvPicPr>
          <p:nvPr/>
        </p:nvPicPr>
        <p:blipFill>
          <a:blip r:embed="rId3"/>
          <a:stretch>
            <a:fillRect/>
          </a:stretch>
        </p:blipFill>
        <p:spPr>
          <a:xfrm>
            <a:off x="3344976" y="1881681"/>
            <a:ext cx="5363091" cy="3592624"/>
          </a:xfrm>
          <a:prstGeom prst="rect">
            <a:avLst/>
          </a:prstGeom>
        </p:spPr>
      </p:pic>
      <p:sp>
        <p:nvSpPr>
          <p:cNvPr id="3" name="CuadroTexto 2">
            <a:extLst>
              <a:ext uri="{FF2B5EF4-FFF2-40B4-BE49-F238E27FC236}">
                <a16:creationId xmlns:a16="http://schemas.microsoft.com/office/drawing/2014/main" id="{838288E2-8397-8448-9599-9D1DAD132F69}"/>
              </a:ext>
            </a:extLst>
          </p:cNvPr>
          <p:cNvSpPr txBox="1"/>
          <p:nvPr/>
        </p:nvSpPr>
        <p:spPr>
          <a:xfrm>
            <a:off x="255732" y="2787160"/>
            <a:ext cx="2743200" cy="3016210"/>
          </a:xfrm>
          <a:prstGeom prst="rect">
            <a:avLst/>
          </a:prstGeom>
          <a:noFill/>
        </p:spPr>
        <p:txBody>
          <a:bodyPr wrap="square" rtlCol="0">
            <a:spAutoFit/>
          </a:bodyPr>
          <a:lstStyle/>
          <a:p>
            <a:pPr marL="285750" indent="-285750">
              <a:buFontTx/>
              <a:buChar char="-"/>
            </a:pPr>
            <a:r>
              <a:rPr lang="es-UY" dirty="0"/>
              <a:t>Las bajas de servicio solo pueden realizarse por medio telefónico.</a:t>
            </a:r>
            <a:br>
              <a:rPr lang="es-UY" dirty="0"/>
            </a:br>
            <a:endParaRPr lang="es-UY" dirty="0"/>
          </a:p>
          <a:p>
            <a:pPr marL="285750" indent="-285750">
              <a:buFontTx/>
              <a:buChar char="-"/>
            </a:pPr>
            <a:r>
              <a:rPr lang="es-UY" dirty="0"/>
              <a:t>El cliente debe contactarse al call center, en caso de clientes del exterior lo realizan via email.</a:t>
            </a:r>
          </a:p>
        </p:txBody>
      </p:sp>
    </p:spTree>
    <p:extLst>
      <p:ext uri="{BB962C8B-B14F-4D97-AF65-F5344CB8AC3E}">
        <p14:creationId xmlns:p14="http://schemas.microsoft.com/office/powerpoint/2010/main" val="248690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Marcador de número de diapositiva 3"/>
          <p:cNvSpPr>
            <a:spLocks noGrp="1"/>
          </p:cNvSpPr>
          <p:nvPr>
            <p:ph type="sldNum" sz="quarter" idx="12"/>
          </p:nvPr>
        </p:nvSpPr>
        <p:spPr/>
        <p:txBody>
          <a:bodyPr/>
          <a:lstStyle/>
          <a:p>
            <a:fld id="{C02E2894-656F-4BD9-828F-3571C2240900}" type="slidenum">
              <a:rPr lang="es-ES" smtClean="0"/>
              <a:t>2</a:t>
            </a:fld>
            <a:endParaRPr lang="es-ES"/>
          </a:p>
        </p:txBody>
      </p:sp>
      <p:pic>
        <p:nvPicPr>
          <p:cNvPr id="5" name="Imagen 4"/>
          <p:cNvPicPr>
            <a:picLocks noChangeAspect="1"/>
          </p:cNvPicPr>
          <p:nvPr/>
        </p:nvPicPr>
        <p:blipFill>
          <a:blip r:embed="rId2"/>
          <a:stretch>
            <a:fillRect/>
          </a:stretch>
        </p:blipFill>
        <p:spPr>
          <a:xfrm>
            <a:off x="-81293" y="597694"/>
            <a:ext cx="9306586" cy="5232400"/>
          </a:xfrm>
          <a:prstGeom prst="rect">
            <a:avLst/>
          </a:prstGeom>
        </p:spPr>
      </p:pic>
    </p:spTree>
    <p:extLst>
      <p:ext uri="{BB962C8B-B14F-4D97-AF65-F5344CB8AC3E}">
        <p14:creationId xmlns:p14="http://schemas.microsoft.com/office/powerpoint/2010/main" val="88741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p:nvPr/>
        </p:nvSpPr>
        <p:spPr>
          <a:xfrm>
            <a:off x="1757667" y="1181743"/>
            <a:ext cx="4005181" cy="375447"/>
          </a:xfrm>
          <a:prstGeom prst="rect">
            <a:avLst/>
          </a:prstGeom>
          <a:noFill/>
          <a:ln>
            <a:noFill/>
          </a:ln>
        </p:spPr>
        <p:txBody>
          <a:bodyPr spcFirstLastPara="1" wrap="square" lIns="91425" tIns="45700" rIns="91425" bIns="45700" anchor="t" anchorCtr="0">
            <a:spAutoFit/>
          </a:bodyPr>
          <a:lstStyle/>
          <a:p>
            <a:pPr>
              <a:lnSpc>
                <a:spcPct val="92000"/>
              </a:lnSpc>
              <a:spcBef>
                <a:spcPts val="0"/>
              </a:spcBef>
              <a:spcAft>
                <a:spcPts val="0"/>
              </a:spcAft>
            </a:pPr>
            <a:r>
              <a:rPr lang="es-UY" sz="2000" b="1" dirty="0">
                <a:solidFill>
                  <a:srgbClr val="222A35"/>
                </a:solidFill>
                <a:latin typeface="Arial Narrow"/>
                <a:sym typeface="Arial Narrow"/>
              </a:rPr>
              <a:t>CHURN VOLUNTARIO – 27,54%</a:t>
            </a:r>
            <a:endParaRPr sz="3600" dirty="0"/>
          </a:p>
        </p:txBody>
      </p:sp>
      <p:cxnSp>
        <p:nvCxnSpPr>
          <p:cNvPr id="199" name="Google Shape;199;p32"/>
          <p:cNvCxnSpPr/>
          <p:nvPr/>
        </p:nvCxnSpPr>
        <p:spPr>
          <a:xfrm>
            <a:off x="1661142" y="757357"/>
            <a:ext cx="0" cy="1033200"/>
          </a:xfrm>
          <a:prstGeom prst="straightConnector1">
            <a:avLst/>
          </a:prstGeom>
          <a:noFill/>
          <a:ln w="9525" cap="flat" cmpd="sng">
            <a:solidFill>
              <a:srgbClr val="00B0F0"/>
            </a:solidFill>
            <a:prstDash val="solid"/>
            <a:miter lim="800000"/>
            <a:headEnd type="none" w="sm" len="sm"/>
            <a:tailEnd type="none" w="sm" len="sm"/>
          </a:ln>
        </p:spPr>
      </p:cxnSp>
      <p:sp>
        <p:nvSpPr>
          <p:cNvPr id="204" name="Google Shape;204;p32"/>
          <p:cNvSpPr/>
          <p:nvPr/>
        </p:nvSpPr>
        <p:spPr>
          <a:xfrm>
            <a:off x="0" y="5833014"/>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sp>
        <p:nvSpPr>
          <p:cNvPr id="3" name="CuadroTexto 2">
            <a:extLst>
              <a:ext uri="{FF2B5EF4-FFF2-40B4-BE49-F238E27FC236}">
                <a16:creationId xmlns:a16="http://schemas.microsoft.com/office/drawing/2014/main" id="{838288E2-8397-8448-9599-9D1DAD132F69}"/>
              </a:ext>
            </a:extLst>
          </p:cNvPr>
          <p:cNvSpPr txBox="1"/>
          <p:nvPr/>
        </p:nvSpPr>
        <p:spPr>
          <a:xfrm>
            <a:off x="131161" y="2033090"/>
            <a:ext cx="3253011" cy="3893374"/>
          </a:xfrm>
          <a:prstGeom prst="rect">
            <a:avLst/>
          </a:prstGeom>
          <a:noFill/>
        </p:spPr>
        <p:txBody>
          <a:bodyPr wrap="square" rtlCol="0">
            <a:spAutoFit/>
          </a:bodyPr>
          <a:lstStyle/>
          <a:p>
            <a:pPr marL="285750" indent="-285750">
              <a:buFontTx/>
              <a:buChar char="-"/>
            </a:pPr>
            <a:r>
              <a:rPr lang="es-UY" dirty="0"/>
              <a:t>En el call center contamos con un area especializada en retenciones la cual es la única que puede realizar una baja.</a:t>
            </a:r>
            <a:br>
              <a:rPr lang="es-UY" dirty="0"/>
            </a:br>
            <a:endParaRPr lang="es-UY" dirty="0"/>
          </a:p>
          <a:p>
            <a:pPr marL="285750" indent="-285750">
              <a:buFontTx/>
              <a:buChar char="-"/>
            </a:pPr>
            <a:r>
              <a:rPr lang="es-UY" dirty="0"/>
              <a:t>Las llamadas son atendidas por un agente de soporte y derivadas a este equipo especializado.</a:t>
            </a:r>
            <a:br>
              <a:rPr lang="es-UY" dirty="0"/>
            </a:br>
            <a:endParaRPr lang="es-UY" dirty="0"/>
          </a:p>
        </p:txBody>
      </p:sp>
      <p:pic>
        <p:nvPicPr>
          <p:cNvPr id="9" name="Imagen 8">
            <a:extLst>
              <a:ext uri="{FF2B5EF4-FFF2-40B4-BE49-F238E27FC236}">
                <a16:creationId xmlns:a16="http://schemas.microsoft.com/office/drawing/2014/main" id="{0287C01C-7406-564F-95C2-84A686916F06}"/>
              </a:ext>
            </a:extLst>
          </p:cNvPr>
          <p:cNvPicPr>
            <a:picLocks noChangeAspect="1"/>
          </p:cNvPicPr>
          <p:nvPr/>
        </p:nvPicPr>
        <p:blipFill>
          <a:blip r:embed="rId3"/>
          <a:stretch>
            <a:fillRect/>
          </a:stretch>
        </p:blipFill>
        <p:spPr>
          <a:xfrm>
            <a:off x="3807686" y="1788528"/>
            <a:ext cx="5080582" cy="3435743"/>
          </a:xfrm>
          <a:prstGeom prst="rect">
            <a:avLst/>
          </a:prstGeom>
        </p:spPr>
      </p:pic>
      <p:sp>
        <p:nvSpPr>
          <p:cNvPr id="2" name="CuadroTexto 1">
            <a:extLst>
              <a:ext uri="{FF2B5EF4-FFF2-40B4-BE49-F238E27FC236}">
                <a16:creationId xmlns:a16="http://schemas.microsoft.com/office/drawing/2014/main" id="{7A5D837D-A08B-3B4F-8901-5399B0A2BEB2}"/>
              </a:ext>
            </a:extLst>
          </p:cNvPr>
          <p:cNvSpPr txBox="1"/>
          <p:nvPr/>
        </p:nvSpPr>
        <p:spPr>
          <a:xfrm>
            <a:off x="2304924" y="5206691"/>
            <a:ext cx="5080582" cy="584775"/>
          </a:xfrm>
          <a:prstGeom prst="rect">
            <a:avLst/>
          </a:prstGeom>
          <a:noFill/>
        </p:spPr>
        <p:txBody>
          <a:bodyPr wrap="square" rtlCol="0">
            <a:spAutoFit/>
          </a:bodyPr>
          <a:lstStyle/>
          <a:p>
            <a:r>
              <a:rPr lang="es-UY" sz="3200" dirty="0"/>
              <a:t>8,60% tasa de retención</a:t>
            </a:r>
          </a:p>
        </p:txBody>
      </p:sp>
    </p:spTree>
    <p:extLst>
      <p:ext uri="{BB962C8B-B14F-4D97-AF65-F5344CB8AC3E}">
        <p14:creationId xmlns:p14="http://schemas.microsoft.com/office/powerpoint/2010/main" val="3770134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p:nvPr/>
        </p:nvSpPr>
        <p:spPr>
          <a:xfrm>
            <a:off x="1757667" y="1181743"/>
            <a:ext cx="4005181" cy="375447"/>
          </a:xfrm>
          <a:prstGeom prst="rect">
            <a:avLst/>
          </a:prstGeom>
          <a:noFill/>
          <a:ln>
            <a:noFill/>
          </a:ln>
        </p:spPr>
        <p:txBody>
          <a:bodyPr spcFirstLastPara="1" wrap="square" lIns="91425" tIns="45700" rIns="91425" bIns="45700" anchor="t" anchorCtr="0">
            <a:spAutoFit/>
          </a:bodyPr>
          <a:lstStyle/>
          <a:p>
            <a:pPr>
              <a:lnSpc>
                <a:spcPct val="92000"/>
              </a:lnSpc>
              <a:spcBef>
                <a:spcPts val="0"/>
              </a:spcBef>
              <a:spcAft>
                <a:spcPts val="0"/>
              </a:spcAft>
            </a:pPr>
            <a:r>
              <a:rPr lang="es-UY" sz="2000" b="1" dirty="0">
                <a:solidFill>
                  <a:srgbClr val="222A35"/>
                </a:solidFill>
                <a:latin typeface="Arial Narrow"/>
                <a:sym typeface="Arial Narrow"/>
              </a:rPr>
              <a:t>CHURN FORZADO – 72,46%</a:t>
            </a:r>
            <a:endParaRPr sz="3600" dirty="0"/>
          </a:p>
        </p:txBody>
      </p:sp>
      <p:cxnSp>
        <p:nvCxnSpPr>
          <p:cNvPr id="199" name="Google Shape;199;p32"/>
          <p:cNvCxnSpPr/>
          <p:nvPr/>
        </p:nvCxnSpPr>
        <p:spPr>
          <a:xfrm>
            <a:off x="1661142" y="757357"/>
            <a:ext cx="0" cy="1033200"/>
          </a:xfrm>
          <a:prstGeom prst="straightConnector1">
            <a:avLst/>
          </a:prstGeom>
          <a:noFill/>
          <a:ln w="9525" cap="flat" cmpd="sng">
            <a:solidFill>
              <a:srgbClr val="00B0F0"/>
            </a:solidFill>
            <a:prstDash val="solid"/>
            <a:miter lim="800000"/>
            <a:headEnd type="none" w="sm" len="sm"/>
            <a:tailEnd type="none" w="sm" len="sm"/>
          </a:ln>
        </p:spPr>
      </p:cxnSp>
      <p:sp>
        <p:nvSpPr>
          <p:cNvPr id="204" name="Google Shape;204;p32"/>
          <p:cNvSpPr/>
          <p:nvPr/>
        </p:nvSpPr>
        <p:spPr>
          <a:xfrm>
            <a:off x="0" y="5833014"/>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sp>
        <p:nvSpPr>
          <p:cNvPr id="3" name="CuadroTexto 2">
            <a:extLst>
              <a:ext uri="{FF2B5EF4-FFF2-40B4-BE49-F238E27FC236}">
                <a16:creationId xmlns:a16="http://schemas.microsoft.com/office/drawing/2014/main" id="{838288E2-8397-8448-9599-9D1DAD132F69}"/>
              </a:ext>
            </a:extLst>
          </p:cNvPr>
          <p:cNvSpPr txBox="1"/>
          <p:nvPr/>
        </p:nvSpPr>
        <p:spPr>
          <a:xfrm>
            <a:off x="6125012" y="1181743"/>
            <a:ext cx="2646956" cy="3908762"/>
          </a:xfrm>
          <a:prstGeom prst="rect">
            <a:avLst/>
          </a:prstGeom>
          <a:noFill/>
        </p:spPr>
        <p:txBody>
          <a:bodyPr wrap="square" rtlCol="0">
            <a:spAutoFit/>
          </a:bodyPr>
          <a:lstStyle/>
          <a:p>
            <a:pPr marL="285750" indent="-285750">
              <a:buFontTx/>
              <a:buChar char="-"/>
            </a:pPr>
            <a:r>
              <a:rPr lang="es-UY" sz="2000" b="1" dirty="0"/>
              <a:t>El 60% </a:t>
            </a:r>
            <a:r>
              <a:rPr lang="es-UY" dirty="0"/>
              <a:t>de los </a:t>
            </a:r>
            <a:r>
              <a:rPr lang="es-UY" b="1" dirty="0"/>
              <a:t>FAILS</a:t>
            </a:r>
            <a:r>
              <a:rPr lang="es-UY" dirty="0"/>
              <a:t> en tarjeta son solucionados por el proceso automático antes de que se produzca una cancelación</a:t>
            </a:r>
            <a:br>
              <a:rPr lang="es-UY" dirty="0"/>
            </a:br>
            <a:endParaRPr lang="es-UY" dirty="0"/>
          </a:p>
          <a:p>
            <a:pPr marL="285750" indent="-285750">
              <a:buFontTx/>
              <a:buChar char="-"/>
            </a:pPr>
            <a:r>
              <a:rPr lang="es-UY" dirty="0"/>
              <a:t>Contamos con 4 reintentos luego de un FAIL. Hacemos 1 reintento cada 7 dias.</a:t>
            </a:r>
          </a:p>
        </p:txBody>
      </p:sp>
      <p:graphicFrame>
        <p:nvGraphicFramePr>
          <p:cNvPr id="10" name="Gráfico 9">
            <a:extLst>
              <a:ext uri="{FF2B5EF4-FFF2-40B4-BE49-F238E27FC236}">
                <a16:creationId xmlns:a16="http://schemas.microsoft.com/office/drawing/2014/main" id="{CBCD0045-57D4-8C40-BA9D-F5FFE455A878}"/>
              </a:ext>
            </a:extLst>
          </p:cNvPr>
          <p:cNvGraphicFramePr>
            <a:graphicFrameLocks/>
          </p:cNvGraphicFramePr>
          <p:nvPr/>
        </p:nvGraphicFramePr>
        <p:xfrm>
          <a:off x="369333" y="2155066"/>
          <a:ext cx="5194300" cy="323215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E347A97A-0208-C745-A2E6-963F76DF645C}"/>
              </a:ext>
            </a:extLst>
          </p:cNvPr>
          <p:cNvSpPr txBox="1"/>
          <p:nvPr/>
        </p:nvSpPr>
        <p:spPr>
          <a:xfrm>
            <a:off x="2339164" y="2962517"/>
            <a:ext cx="797441" cy="384721"/>
          </a:xfrm>
          <a:prstGeom prst="rect">
            <a:avLst/>
          </a:prstGeom>
          <a:noFill/>
        </p:spPr>
        <p:txBody>
          <a:bodyPr wrap="square" rtlCol="0">
            <a:spAutoFit/>
          </a:bodyPr>
          <a:lstStyle/>
          <a:p>
            <a:r>
              <a:rPr lang="es-UY" dirty="0"/>
              <a:t>35%</a:t>
            </a:r>
          </a:p>
        </p:txBody>
      </p:sp>
      <p:sp>
        <p:nvSpPr>
          <p:cNvPr id="12" name="CuadroTexto 11">
            <a:extLst>
              <a:ext uri="{FF2B5EF4-FFF2-40B4-BE49-F238E27FC236}">
                <a16:creationId xmlns:a16="http://schemas.microsoft.com/office/drawing/2014/main" id="{D351B28F-C2C5-3D45-842C-C0647BBCECA3}"/>
              </a:ext>
            </a:extLst>
          </p:cNvPr>
          <p:cNvSpPr txBox="1"/>
          <p:nvPr/>
        </p:nvSpPr>
        <p:spPr>
          <a:xfrm>
            <a:off x="3321602" y="3541214"/>
            <a:ext cx="797441" cy="384721"/>
          </a:xfrm>
          <a:prstGeom prst="rect">
            <a:avLst/>
          </a:prstGeom>
          <a:noFill/>
        </p:spPr>
        <p:txBody>
          <a:bodyPr wrap="square" rtlCol="0">
            <a:spAutoFit/>
          </a:bodyPr>
          <a:lstStyle/>
          <a:p>
            <a:r>
              <a:rPr lang="es-UY" dirty="0"/>
              <a:t>19%</a:t>
            </a:r>
          </a:p>
        </p:txBody>
      </p:sp>
      <p:sp>
        <p:nvSpPr>
          <p:cNvPr id="13" name="CuadroTexto 12">
            <a:extLst>
              <a:ext uri="{FF2B5EF4-FFF2-40B4-BE49-F238E27FC236}">
                <a16:creationId xmlns:a16="http://schemas.microsoft.com/office/drawing/2014/main" id="{4D3AE0B4-0BCC-6149-8606-C1C3CCD2E209}"/>
              </a:ext>
            </a:extLst>
          </p:cNvPr>
          <p:cNvSpPr txBox="1"/>
          <p:nvPr/>
        </p:nvSpPr>
        <p:spPr>
          <a:xfrm>
            <a:off x="4171930" y="3763208"/>
            <a:ext cx="797441" cy="384721"/>
          </a:xfrm>
          <a:prstGeom prst="rect">
            <a:avLst/>
          </a:prstGeom>
          <a:noFill/>
        </p:spPr>
        <p:txBody>
          <a:bodyPr wrap="square" rtlCol="0">
            <a:spAutoFit/>
          </a:bodyPr>
          <a:lstStyle/>
          <a:p>
            <a:r>
              <a:rPr lang="es-UY" dirty="0"/>
              <a:t>10%</a:t>
            </a:r>
          </a:p>
        </p:txBody>
      </p:sp>
      <p:sp>
        <p:nvSpPr>
          <p:cNvPr id="14" name="CuadroTexto 13">
            <a:extLst>
              <a:ext uri="{FF2B5EF4-FFF2-40B4-BE49-F238E27FC236}">
                <a16:creationId xmlns:a16="http://schemas.microsoft.com/office/drawing/2014/main" id="{67057624-996A-5044-8562-D9AE2F87ECD3}"/>
              </a:ext>
            </a:extLst>
          </p:cNvPr>
          <p:cNvSpPr txBox="1"/>
          <p:nvPr/>
        </p:nvSpPr>
        <p:spPr>
          <a:xfrm>
            <a:off x="5135527" y="3695102"/>
            <a:ext cx="797441" cy="384721"/>
          </a:xfrm>
          <a:prstGeom prst="rect">
            <a:avLst/>
          </a:prstGeom>
          <a:noFill/>
        </p:spPr>
        <p:txBody>
          <a:bodyPr wrap="square" rtlCol="0">
            <a:spAutoFit/>
          </a:bodyPr>
          <a:lstStyle/>
          <a:p>
            <a:r>
              <a:rPr lang="es-UY" dirty="0"/>
              <a:t>14%</a:t>
            </a:r>
          </a:p>
        </p:txBody>
      </p:sp>
    </p:spTree>
    <p:extLst>
      <p:ext uri="{BB962C8B-B14F-4D97-AF65-F5344CB8AC3E}">
        <p14:creationId xmlns:p14="http://schemas.microsoft.com/office/powerpoint/2010/main" val="117544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p:nvPr/>
        </p:nvSpPr>
        <p:spPr>
          <a:xfrm>
            <a:off x="1757667" y="1181743"/>
            <a:ext cx="4005181" cy="375447"/>
          </a:xfrm>
          <a:prstGeom prst="rect">
            <a:avLst/>
          </a:prstGeom>
          <a:noFill/>
          <a:ln>
            <a:noFill/>
          </a:ln>
        </p:spPr>
        <p:txBody>
          <a:bodyPr spcFirstLastPara="1" wrap="square" lIns="91425" tIns="45700" rIns="91425" bIns="45700" anchor="t" anchorCtr="0">
            <a:spAutoFit/>
          </a:bodyPr>
          <a:lstStyle/>
          <a:p>
            <a:pPr>
              <a:lnSpc>
                <a:spcPct val="92000"/>
              </a:lnSpc>
              <a:spcBef>
                <a:spcPts val="0"/>
              </a:spcBef>
              <a:spcAft>
                <a:spcPts val="0"/>
              </a:spcAft>
            </a:pPr>
            <a:r>
              <a:rPr lang="es-UY" sz="2000" b="1" dirty="0">
                <a:solidFill>
                  <a:srgbClr val="222A35"/>
                </a:solidFill>
                <a:latin typeface="Arial Narrow"/>
                <a:sym typeface="Arial Narrow"/>
              </a:rPr>
              <a:t>CHURN FORZADO – 72,46%</a:t>
            </a:r>
            <a:endParaRPr sz="3600" dirty="0"/>
          </a:p>
        </p:txBody>
      </p:sp>
      <p:cxnSp>
        <p:nvCxnSpPr>
          <p:cNvPr id="199" name="Google Shape;199;p32"/>
          <p:cNvCxnSpPr/>
          <p:nvPr/>
        </p:nvCxnSpPr>
        <p:spPr>
          <a:xfrm>
            <a:off x="1661142" y="757357"/>
            <a:ext cx="0" cy="1033200"/>
          </a:xfrm>
          <a:prstGeom prst="straightConnector1">
            <a:avLst/>
          </a:prstGeom>
          <a:noFill/>
          <a:ln w="9525" cap="flat" cmpd="sng">
            <a:solidFill>
              <a:srgbClr val="00B0F0"/>
            </a:solidFill>
            <a:prstDash val="solid"/>
            <a:miter lim="800000"/>
            <a:headEnd type="none" w="sm" len="sm"/>
            <a:tailEnd type="none" w="sm" len="sm"/>
          </a:ln>
        </p:spPr>
      </p:cxnSp>
      <p:sp>
        <p:nvSpPr>
          <p:cNvPr id="204" name="Google Shape;204;p32"/>
          <p:cNvSpPr/>
          <p:nvPr/>
        </p:nvSpPr>
        <p:spPr>
          <a:xfrm>
            <a:off x="0" y="5833014"/>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sp>
        <p:nvSpPr>
          <p:cNvPr id="3" name="CuadroTexto 2">
            <a:extLst>
              <a:ext uri="{FF2B5EF4-FFF2-40B4-BE49-F238E27FC236}">
                <a16:creationId xmlns:a16="http://schemas.microsoft.com/office/drawing/2014/main" id="{838288E2-8397-8448-9599-9D1DAD132F69}"/>
              </a:ext>
            </a:extLst>
          </p:cNvPr>
          <p:cNvSpPr txBox="1"/>
          <p:nvPr/>
        </p:nvSpPr>
        <p:spPr>
          <a:xfrm>
            <a:off x="1778698" y="1737360"/>
            <a:ext cx="7365302" cy="1554272"/>
          </a:xfrm>
          <a:prstGeom prst="rect">
            <a:avLst/>
          </a:prstGeom>
          <a:noFill/>
        </p:spPr>
        <p:txBody>
          <a:bodyPr wrap="square" rtlCol="0">
            <a:spAutoFit/>
          </a:bodyPr>
          <a:lstStyle/>
          <a:p>
            <a:pPr marL="285750" indent="-285750">
              <a:buFontTx/>
              <a:buChar char="-"/>
            </a:pPr>
            <a:r>
              <a:rPr lang="es-UY" dirty="0"/>
              <a:t>Mensajes Pop Up en sitio al producirse un rechazo</a:t>
            </a:r>
          </a:p>
          <a:p>
            <a:pPr marL="285750" indent="-285750">
              <a:buFontTx/>
              <a:buChar char="-"/>
            </a:pPr>
            <a:r>
              <a:rPr lang="es-UY" dirty="0"/>
              <a:t>Mensajes pop up alertando vencimiento de tarjeta</a:t>
            </a:r>
          </a:p>
          <a:p>
            <a:pPr marL="285750" indent="-285750">
              <a:buFontTx/>
              <a:buChar char="-"/>
            </a:pPr>
            <a:r>
              <a:rPr lang="es-UY" dirty="0"/>
              <a:t>Envio de </a:t>
            </a:r>
            <a:r>
              <a:rPr lang="es-UY" b="1" dirty="0"/>
              <a:t>Emails</a:t>
            </a:r>
            <a:r>
              <a:rPr lang="es-UY" dirty="0"/>
              <a:t> informando de rechazo</a:t>
            </a:r>
          </a:p>
          <a:p>
            <a:pPr marL="285750" indent="-285750">
              <a:buFontTx/>
              <a:buChar char="-"/>
            </a:pPr>
            <a:r>
              <a:rPr lang="es-UY" dirty="0"/>
              <a:t>Envio de </a:t>
            </a:r>
            <a:r>
              <a:rPr lang="es-UY" b="1" dirty="0"/>
              <a:t>SMS</a:t>
            </a:r>
            <a:r>
              <a:rPr lang="es-UY" dirty="0"/>
              <a:t> informando de rechazo</a:t>
            </a:r>
          </a:p>
          <a:p>
            <a:pPr marL="285750" indent="-285750">
              <a:buFontTx/>
              <a:buChar char="-"/>
            </a:pPr>
            <a:r>
              <a:rPr lang="es-UY" dirty="0"/>
              <a:t>Envio de </a:t>
            </a:r>
            <a:r>
              <a:rPr lang="es-UY" b="1" dirty="0"/>
              <a:t>Whatsapp</a:t>
            </a:r>
            <a:r>
              <a:rPr lang="es-UY" dirty="0"/>
              <a:t> informando de Rechazo</a:t>
            </a:r>
          </a:p>
        </p:txBody>
      </p:sp>
      <p:pic>
        <p:nvPicPr>
          <p:cNvPr id="5" name="Imagen 4">
            <a:extLst>
              <a:ext uri="{FF2B5EF4-FFF2-40B4-BE49-F238E27FC236}">
                <a16:creationId xmlns:a16="http://schemas.microsoft.com/office/drawing/2014/main" id="{496D3589-3176-2842-92ED-8CC9C142757F}"/>
              </a:ext>
            </a:extLst>
          </p:cNvPr>
          <p:cNvPicPr>
            <a:picLocks noChangeAspect="1"/>
          </p:cNvPicPr>
          <p:nvPr/>
        </p:nvPicPr>
        <p:blipFill>
          <a:blip r:embed="rId3"/>
          <a:stretch>
            <a:fillRect/>
          </a:stretch>
        </p:blipFill>
        <p:spPr>
          <a:xfrm>
            <a:off x="5684665" y="3225995"/>
            <a:ext cx="3388726" cy="2571750"/>
          </a:xfrm>
          <a:prstGeom prst="rect">
            <a:avLst/>
          </a:prstGeom>
        </p:spPr>
      </p:pic>
      <p:pic>
        <p:nvPicPr>
          <p:cNvPr id="7" name="Imagen 6">
            <a:extLst>
              <a:ext uri="{FF2B5EF4-FFF2-40B4-BE49-F238E27FC236}">
                <a16:creationId xmlns:a16="http://schemas.microsoft.com/office/drawing/2014/main" id="{335F836B-74BA-D14E-B579-0B1FDC93FDCB}"/>
              </a:ext>
            </a:extLst>
          </p:cNvPr>
          <p:cNvPicPr>
            <a:picLocks noChangeAspect="1"/>
          </p:cNvPicPr>
          <p:nvPr/>
        </p:nvPicPr>
        <p:blipFill>
          <a:blip r:embed="rId4"/>
          <a:stretch>
            <a:fillRect/>
          </a:stretch>
        </p:blipFill>
        <p:spPr>
          <a:xfrm>
            <a:off x="64074" y="3238435"/>
            <a:ext cx="3236668" cy="2571750"/>
          </a:xfrm>
          <a:prstGeom prst="rect">
            <a:avLst/>
          </a:prstGeom>
        </p:spPr>
      </p:pic>
    </p:spTree>
    <p:extLst>
      <p:ext uri="{BB962C8B-B14F-4D97-AF65-F5344CB8AC3E}">
        <p14:creationId xmlns:p14="http://schemas.microsoft.com/office/powerpoint/2010/main" val="409541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p:nvPr/>
        </p:nvSpPr>
        <p:spPr>
          <a:xfrm>
            <a:off x="1757667" y="1181743"/>
            <a:ext cx="4005181" cy="375447"/>
          </a:xfrm>
          <a:prstGeom prst="rect">
            <a:avLst/>
          </a:prstGeom>
          <a:noFill/>
          <a:ln>
            <a:noFill/>
          </a:ln>
        </p:spPr>
        <p:txBody>
          <a:bodyPr spcFirstLastPara="1" wrap="square" lIns="91425" tIns="45700" rIns="91425" bIns="45700" anchor="t" anchorCtr="0">
            <a:spAutoFit/>
          </a:bodyPr>
          <a:lstStyle/>
          <a:p>
            <a:pPr>
              <a:lnSpc>
                <a:spcPct val="92000"/>
              </a:lnSpc>
              <a:spcBef>
                <a:spcPts val="0"/>
              </a:spcBef>
              <a:spcAft>
                <a:spcPts val="0"/>
              </a:spcAft>
            </a:pPr>
            <a:r>
              <a:rPr lang="es-UY" sz="2000" b="1" dirty="0">
                <a:solidFill>
                  <a:srgbClr val="222A35"/>
                </a:solidFill>
                <a:latin typeface="Arial Narrow"/>
                <a:sym typeface="Arial Narrow"/>
              </a:rPr>
              <a:t>CHURN FORZADO – 72,46%</a:t>
            </a:r>
            <a:endParaRPr sz="3600" dirty="0"/>
          </a:p>
        </p:txBody>
      </p:sp>
      <p:cxnSp>
        <p:nvCxnSpPr>
          <p:cNvPr id="199" name="Google Shape;199;p32"/>
          <p:cNvCxnSpPr/>
          <p:nvPr/>
        </p:nvCxnSpPr>
        <p:spPr>
          <a:xfrm>
            <a:off x="1661142" y="757357"/>
            <a:ext cx="0" cy="1033200"/>
          </a:xfrm>
          <a:prstGeom prst="straightConnector1">
            <a:avLst/>
          </a:prstGeom>
          <a:noFill/>
          <a:ln w="9525" cap="flat" cmpd="sng">
            <a:solidFill>
              <a:srgbClr val="00B0F0"/>
            </a:solidFill>
            <a:prstDash val="solid"/>
            <a:miter lim="800000"/>
            <a:headEnd type="none" w="sm" len="sm"/>
            <a:tailEnd type="none" w="sm" len="sm"/>
          </a:ln>
        </p:spPr>
      </p:cxnSp>
      <p:sp>
        <p:nvSpPr>
          <p:cNvPr id="204" name="Google Shape;204;p32"/>
          <p:cNvSpPr/>
          <p:nvPr/>
        </p:nvSpPr>
        <p:spPr>
          <a:xfrm>
            <a:off x="0" y="5833014"/>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sp>
        <p:nvSpPr>
          <p:cNvPr id="3" name="CuadroTexto 2">
            <a:extLst>
              <a:ext uri="{FF2B5EF4-FFF2-40B4-BE49-F238E27FC236}">
                <a16:creationId xmlns:a16="http://schemas.microsoft.com/office/drawing/2014/main" id="{838288E2-8397-8448-9599-9D1DAD132F69}"/>
              </a:ext>
            </a:extLst>
          </p:cNvPr>
          <p:cNvSpPr txBox="1"/>
          <p:nvPr/>
        </p:nvSpPr>
        <p:spPr>
          <a:xfrm>
            <a:off x="3271158" y="2255212"/>
            <a:ext cx="5224256" cy="1246495"/>
          </a:xfrm>
          <a:prstGeom prst="rect">
            <a:avLst/>
          </a:prstGeom>
          <a:noFill/>
        </p:spPr>
        <p:txBody>
          <a:bodyPr wrap="square" rtlCol="0">
            <a:spAutoFit/>
          </a:bodyPr>
          <a:lstStyle/>
          <a:p>
            <a:pPr marL="285750" indent="-285750">
              <a:buFontTx/>
              <a:buChar char="-"/>
            </a:pPr>
            <a:r>
              <a:rPr lang="es-UY" dirty="0"/>
              <a:t>Llamada POST cancelacion por medio de call tercerizado. 	</a:t>
            </a:r>
            <a:r>
              <a:rPr lang="es-UY" sz="2800" dirty="0"/>
              <a:t>11% RECUPERO</a:t>
            </a:r>
            <a:endParaRPr lang="es-UY" dirty="0"/>
          </a:p>
        </p:txBody>
      </p:sp>
      <p:pic>
        <p:nvPicPr>
          <p:cNvPr id="4" name="Imagen 3">
            <a:extLst>
              <a:ext uri="{FF2B5EF4-FFF2-40B4-BE49-F238E27FC236}">
                <a16:creationId xmlns:a16="http://schemas.microsoft.com/office/drawing/2014/main" id="{557D18F9-7EF2-D044-A4A2-7468108B38F3}"/>
              </a:ext>
            </a:extLst>
          </p:cNvPr>
          <p:cNvPicPr>
            <a:picLocks noChangeAspect="1"/>
          </p:cNvPicPr>
          <p:nvPr/>
        </p:nvPicPr>
        <p:blipFill>
          <a:blip r:embed="rId3"/>
          <a:stretch>
            <a:fillRect/>
          </a:stretch>
        </p:blipFill>
        <p:spPr>
          <a:xfrm>
            <a:off x="373366" y="2700273"/>
            <a:ext cx="1384300" cy="1879600"/>
          </a:xfrm>
          <a:prstGeom prst="rect">
            <a:avLst/>
          </a:prstGeom>
        </p:spPr>
      </p:pic>
      <p:cxnSp>
        <p:nvCxnSpPr>
          <p:cNvPr id="8" name="Conector recto de flecha 7">
            <a:extLst>
              <a:ext uri="{FF2B5EF4-FFF2-40B4-BE49-F238E27FC236}">
                <a16:creationId xmlns:a16="http://schemas.microsoft.com/office/drawing/2014/main" id="{E4B021A5-E208-6A4F-BBB6-A2D1DD185B8C}"/>
              </a:ext>
            </a:extLst>
          </p:cNvPr>
          <p:cNvCxnSpPr>
            <a:cxnSpLocks/>
          </p:cNvCxnSpPr>
          <p:nvPr/>
        </p:nvCxnSpPr>
        <p:spPr>
          <a:xfrm flipV="1">
            <a:off x="1180214" y="2547827"/>
            <a:ext cx="1913860" cy="1092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C4851768-6B93-364E-8F07-F0E23B9DCDF0}"/>
              </a:ext>
            </a:extLst>
          </p:cNvPr>
          <p:cNvCxnSpPr>
            <a:cxnSpLocks/>
          </p:cNvCxnSpPr>
          <p:nvPr/>
        </p:nvCxnSpPr>
        <p:spPr>
          <a:xfrm>
            <a:off x="1180215" y="3781895"/>
            <a:ext cx="1938543" cy="604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0F118CE8-D106-484E-9162-412F39A2E121}"/>
              </a:ext>
            </a:extLst>
          </p:cNvPr>
          <p:cNvSpPr txBox="1"/>
          <p:nvPr/>
        </p:nvSpPr>
        <p:spPr>
          <a:xfrm>
            <a:off x="3271158" y="4224500"/>
            <a:ext cx="5499477" cy="1246495"/>
          </a:xfrm>
          <a:prstGeom prst="rect">
            <a:avLst/>
          </a:prstGeom>
          <a:noFill/>
        </p:spPr>
        <p:txBody>
          <a:bodyPr wrap="square" rtlCol="0">
            <a:spAutoFit/>
          </a:bodyPr>
          <a:lstStyle/>
          <a:p>
            <a:pPr marL="285750" indent="-285750">
              <a:buFontTx/>
              <a:buChar char="-"/>
            </a:pPr>
            <a:r>
              <a:rPr lang="es-UY" dirty="0"/>
              <a:t>Robot (RPA) que vuelve a activar cancelaciones forzadas. 	</a:t>
            </a:r>
            <a:r>
              <a:rPr lang="es-UY" sz="2800" dirty="0"/>
              <a:t>7% RECUPERO</a:t>
            </a:r>
            <a:endParaRPr lang="es-UY" dirty="0"/>
          </a:p>
        </p:txBody>
      </p:sp>
    </p:spTree>
    <p:extLst>
      <p:ext uri="{BB962C8B-B14F-4D97-AF65-F5344CB8AC3E}">
        <p14:creationId xmlns:p14="http://schemas.microsoft.com/office/powerpoint/2010/main" val="405593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p:nvPr/>
        </p:nvSpPr>
        <p:spPr>
          <a:xfrm>
            <a:off x="1757667" y="1181743"/>
            <a:ext cx="4005181" cy="375447"/>
          </a:xfrm>
          <a:prstGeom prst="rect">
            <a:avLst/>
          </a:prstGeom>
          <a:noFill/>
          <a:ln>
            <a:noFill/>
          </a:ln>
        </p:spPr>
        <p:txBody>
          <a:bodyPr spcFirstLastPara="1" wrap="square" lIns="91425" tIns="45700" rIns="91425" bIns="45700" anchor="t" anchorCtr="0">
            <a:spAutoFit/>
          </a:bodyPr>
          <a:lstStyle/>
          <a:p>
            <a:pPr>
              <a:lnSpc>
                <a:spcPct val="92000"/>
              </a:lnSpc>
              <a:spcBef>
                <a:spcPts val="0"/>
              </a:spcBef>
              <a:spcAft>
                <a:spcPts val="0"/>
              </a:spcAft>
            </a:pPr>
            <a:r>
              <a:rPr lang="es-UY" sz="2000" b="1" dirty="0">
                <a:solidFill>
                  <a:srgbClr val="222A35"/>
                </a:solidFill>
                <a:latin typeface="Arial Narrow"/>
                <a:sym typeface="Arial Narrow"/>
              </a:rPr>
              <a:t>RESUMEN CHURN</a:t>
            </a:r>
            <a:endParaRPr sz="3600" dirty="0"/>
          </a:p>
        </p:txBody>
      </p:sp>
      <p:cxnSp>
        <p:nvCxnSpPr>
          <p:cNvPr id="199" name="Google Shape;199;p32"/>
          <p:cNvCxnSpPr/>
          <p:nvPr/>
        </p:nvCxnSpPr>
        <p:spPr>
          <a:xfrm>
            <a:off x="1661142" y="757357"/>
            <a:ext cx="0" cy="1033200"/>
          </a:xfrm>
          <a:prstGeom prst="straightConnector1">
            <a:avLst/>
          </a:prstGeom>
          <a:noFill/>
          <a:ln w="9525" cap="flat" cmpd="sng">
            <a:solidFill>
              <a:srgbClr val="00B0F0"/>
            </a:solidFill>
            <a:prstDash val="solid"/>
            <a:miter lim="800000"/>
            <a:headEnd type="none" w="sm" len="sm"/>
            <a:tailEnd type="none" w="sm" len="sm"/>
          </a:ln>
        </p:spPr>
      </p:cxnSp>
      <p:sp>
        <p:nvSpPr>
          <p:cNvPr id="204" name="Google Shape;204;p32"/>
          <p:cNvSpPr/>
          <p:nvPr/>
        </p:nvSpPr>
        <p:spPr>
          <a:xfrm>
            <a:off x="0" y="6045772"/>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sp>
        <p:nvSpPr>
          <p:cNvPr id="18" name="CuadroTexto 17">
            <a:extLst>
              <a:ext uri="{FF2B5EF4-FFF2-40B4-BE49-F238E27FC236}">
                <a16:creationId xmlns:a16="http://schemas.microsoft.com/office/drawing/2014/main" id="{0F118CE8-D106-484E-9162-412F39A2E121}"/>
              </a:ext>
            </a:extLst>
          </p:cNvPr>
          <p:cNvSpPr txBox="1"/>
          <p:nvPr/>
        </p:nvSpPr>
        <p:spPr>
          <a:xfrm>
            <a:off x="113288" y="3110326"/>
            <a:ext cx="2353466" cy="1554272"/>
          </a:xfrm>
          <a:prstGeom prst="rect">
            <a:avLst/>
          </a:prstGeom>
          <a:noFill/>
        </p:spPr>
        <p:txBody>
          <a:bodyPr wrap="square" rtlCol="0">
            <a:spAutoFit/>
          </a:bodyPr>
          <a:lstStyle/>
          <a:p>
            <a:r>
              <a:rPr lang="es-UY" dirty="0"/>
              <a:t>Canceladas Voluntarias 0,73%</a:t>
            </a:r>
          </a:p>
          <a:p>
            <a:endParaRPr lang="es-UY" dirty="0"/>
          </a:p>
          <a:p>
            <a:r>
              <a:rPr lang="es-UY" dirty="0"/>
              <a:t>Rechazos Tarjetas</a:t>
            </a:r>
          </a:p>
          <a:p>
            <a:r>
              <a:rPr lang="es-UY" dirty="0"/>
              <a:t> 4,40%</a:t>
            </a:r>
          </a:p>
        </p:txBody>
      </p:sp>
      <p:sp>
        <p:nvSpPr>
          <p:cNvPr id="12" name="CuadroTexto 11">
            <a:extLst>
              <a:ext uri="{FF2B5EF4-FFF2-40B4-BE49-F238E27FC236}">
                <a16:creationId xmlns:a16="http://schemas.microsoft.com/office/drawing/2014/main" id="{0EB2293D-6004-E94F-9E85-49FA80E317FE}"/>
              </a:ext>
            </a:extLst>
          </p:cNvPr>
          <p:cNvSpPr txBox="1"/>
          <p:nvPr/>
        </p:nvSpPr>
        <p:spPr>
          <a:xfrm>
            <a:off x="2473718" y="3110325"/>
            <a:ext cx="2353466" cy="1554272"/>
          </a:xfrm>
          <a:prstGeom prst="rect">
            <a:avLst/>
          </a:prstGeom>
          <a:noFill/>
        </p:spPr>
        <p:txBody>
          <a:bodyPr wrap="square" rtlCol="0">
            <a:spAutoFit/>
          </a:bodyPr>
          <a:lstStyle/>
          <a:p>
            <a:r>
              <a:rPr lang="es-UY" dirty="0"/>
              <a:t>Canceladas Voluntarias 0,67%</a:t>
            </a:r>
          </a:p>
          <a:p>
            <a:endParaRPr lang="es-UY" dirty="0"/>
          </a:p>
          <a:p>
            <a:r>
              <a:rPr lang="es-UY" dirty="0"/>
              <a:t>Rechazos Tarjetas</a:t>
            </a:r>
          </a:p>
          <a:p>
            <a:r>
              <a:rPr lang="es-UY" dirty="0"/>
              <a:t> 4,40%</a:t>
            </a:r>
          </a:p>
        </p:txBody>
      </p:sp>
      <p:sp>
        <p:nvSpPr>
          <p:cNvPr id="13" name="CuadroTexto 12">
            <a:extLst>
              <a:ext uri="{FF2B5EF4-FFF2-40B4-BE49-F238E27FC236}">
                <a16:creationId xmlns:a16="http://schemas.microsoft.com/office/drawing/2014/main" id="{E98308D6-8BC2-AA48-BEC8-FBE4E67D1DD4}"/>
              </a:ext>
            </a:extLst>
          </p:cNvPr>
          <p:cNvSpPr txBox="1"/>
          <p:nvPr/>
        </p:nvSpPr>
        <p:spPr>
          <a:xfrm>
            <a:off x="4612994" y="3110325"/>
            <a:ext cx="2353466" cy="1554272"/>
          </a:xfrm>
          <a:prstGeom prst="rect">
            <a:avLst/>
          </a:prstGeom>
          <a:noFill/>
        </p:spPr>
        <p:txBody>
          <a:bodyPr wrap="square" rtlCol="0">
            <a:spAutoFit/>
          </a:bodyPr>
          <a:lstStyle/>
          <a:p>
            <a:r>
              <a:rPr lang="es-UY" dirty="0"/>
              <a:t>Canceladas Voluntarias 0,67%</a:t>
            </a:r>
          </a:p>
          <a:p>
            <a:endParaRPr lang="es-UY" dirty="0"/>
          </a:p>
          <a:p>
            <a:r>
              <a:rPr lang="es-UY" dirty="0"/>
              <a:t>Rechazos Tarjetas</a:t>
            </a:r>
          </a:p>
          <a:p>
            <a:r>
              <a:rPr lang="es-UY" dirty="0"/>
              <a:t> 2,20%</a:t>
            </a:r>
          </a:p>
        </p:txBody>
      </p:sp>
      <p:sp>
        <p:nvSpPr>
          <p:cNvPr id="14" name="CuadroTexto 13">
            <a:extLst>
              <a:ext uri="{FF2B5EF4-FFF2-40B4-BE49-F238E27FC236}">
                <a16:creationId xmlns:a16="http://schemas.microsoft.com/office/drawing/2014/main" id="{B573A5F6-E774-D643-8284-0F70BBFAA807}"/>
              </a:ext>
            </a:extLst>
          </p:cNvPr>
          <p:cNvSpPr txBox="1"/>
          <p:nvPr/>
        </p:nvSpPr>
        <p:spPr>
          <a:xfrm>
            <a:off x="6794797" y="3110324"/>
            <a:ext cx="2353466" cy="1554272"/>
          </a:xfrm>
          <a:prstGeom prst="rect">
            <a:avLst/>
          </a:prstGeom>
          <a:noFill/>
        </p:spPr>
        <p:txBody>
          <a:bodyPr wrap="square" rtlCol="0">
            <a:spAutoFit/>
          </a:bodyPr>
          <a:lstStyle/>
          <a:p>
            <a:r>
              <a:rPr lang="es-UY" dirty="0"/>
              <a:t>Canceladas Voluntarias 0,67%</a:t>
            </a:r>
          </a:p>
          <a:p>
            <a:endParaRPr lang="es-UY" dirty="0"/>
          </a:p>
          <a:p>
            <a:r>
              <a:rPr lang="es-UY" dirty="0"/>
              <a:t>Rechazos Tarjetas</a:t>
            </a:r>
          </a:p>
          <a:p>
            <a:r>
              <a:rPr lang="es-UY" dirty="0"/>
              <a:t> 1,45%</a:t>
            </a:r>
          </a:p>
        </p:txBody>
      </p:sp>
      <p:cxnSp>
        <p:nvCxnSpPr>
          <p:cNvPr id="5" name="Conector recto de flecha 4">
            <a:extLst>
              <a:ext uri="{FF2B5EF4-FFF2-40B4-BE49-F238E27FC236}">
                <a16:creationId xmlns:a16="http://schemas.microsoft.com/office/drawing/2014/main" id="{DBDBD977-9DF0-CD4D-BF5C-DF056116D736}"/>
              </a:ext>
            </a:extLst>
          </p:cNvPr>
          <p:cNvCxnSpPr/>
          <p:nvPr/>
        </p:nvCxnSpPr>
        <p:spPr>
          <a:xfrm>
            <a:off x="329611" y="2866803"/>
            <a:ext cx="82433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2332EE31-6DAC-324E-8589-6FAFA1F75BDB}"/>
              </a:ext>
            </a:extLst>
          </p:cNvPr>
          <p:cNvSpPr txBox="1"/>
          <p:nvPr/>
        </p:nvSpPr>
        <p:spPr>
          <a:xfrm>
            <a:off x="472059" y="2377919"/>
            <a:ext cx="1471878" cy="338554"/>
          </a:xfrm>
          <a:prstGeom prst="rect">
            <a:avLst/>
          </a:prstGeom>
          <a:noFill/>
        </p:spPr>
        <p:txBody>
          <a:bodyPr wrap="none" rtlCol="0">
            <a:spAutoFit/>
          </a:bodyPr>
          <a:lstStyle/>
          <a:p>
            <a:r>
              <a:rPr lang="es-UY" sz="1600" b="1" dirty="0"/>
              <a:t>Sin Acciones</a:t>
            </a:r>
          </a:p>
        </p:txBody>
      </p:sp>
      <p:sp>
        <p:nvSpPr>
          <p:cNvPr id="19" name="CuadroTexto 18">
            <a:extLst>
              <a:ext uri="{FF2B5EF4-FFF2-40B4-BE49-F238E27FC236}">
                <a16:creationId xmlns:a16="http://schemas.microsoft.com/office/drawing/2014/main" id="{5CCC6531-9E15-0E4E-BD40-DD8B828D5178}"/>
              </a:ext>
            </a:extLst>
          </p:cNvPr>
          <p:cNvSpPr txBox="1"/>
          <p:nvPr/>
        </p:nvSpPr>
        <p:spPr>
          <a:xfrm>
            <a:off x="2570218" y="2377919"/>
            <a:ext cx="2098651" cy="338554"/>
          </a:xfrm>
          <a:prstGeom prst="rect">
            <a:avLst/>
          </a:prstGeom>
          <a:noFill/>
        </p:spPr>
        <p:txBody>
          <a:bodyPr wrap="none" rtlCol="0">
            <a:spAutoFit/>
          </a:bodyPr>
          <a:lstStyle/>
          <a:p>
            <a:r>
              <a:rPr lang="es-UY" sz="1600" b="1" dirty="0"/>
              <a:t>Solo con Retención</a:t>
            </a:r>
          </a:p>
        </p:txBody>
      </p:sp>
      <p:sp>
        <p:nvSpPr>
          <p:cNvPr id="20" name="CuadroTexto 19">
            <a:extLst>
              <a:ext uri="{FF2B5EF4-FFF2-40B4-BE49-F238E27FC236}">
                <a16:creationId xmlns:a16="http://schemas.microsoft.com/office/drawing/2014/main" id="{B71519F8-48E2-F548-B0A9-131D2E61D652}"/>
              </a:ext>
            </a:extLst>
          </p:cNvPr>
          <p:cNvSpPr txBox="1"/>
          <p:nvPr/>
        </p:nvSpPr>
        <p:spPr>
          <a:xfrm>
            <a:off x="4761379" y="2387553"/>
            <a:ext cx="1936749" cy="338554"/>
          </a:xfrm>
          <a:prstGeom prst="rect">
            <a:avLst/>
          </a:prstGeom>
          <a:noFill/>
        </p:spPr>
        <p:txBody>
          <a:bodyPr wrap="none" rtlCol="0">
            <a:spAutoFit/>
          </a:bodyPr>
          <a:lstStyle/>
          <a:p>
            <a:r>
              <a:rPr lang="es-UY" sz="1600" b="1" dirty="0"/>
              <a:t>+ Intentos Recurr.</a:t>
            </a:r>
          </a:p>
        </p:txBody>
      </p:sp>
      <p:sp>
        <p:nvSpPr>
          <p:cNvPr id="21" name="CuadroTexto 20">
            <a:extLst>
              <a:ext uri="{FF2B5EF4-FFF2-40B4-BE49-F238E27FC236}">
                <a16:creationId xmlns:a16="http://schemas.microsoft.com/office/drawing/2014/main" id="{79DDE9FD-D0DF-AF4A-9D11-7E0F768806FC}"/>
              </a:ext>
            </a:extLst>
          </p:cNvPr>
          <p:cNvSpPr txBox="1"/>
          <p:nvPr/>
        </p:nvSpPr>
        <p:spPr>
          <a:xfrm>
            <a:off x="6798610" y="2381165"/>
            <a:ext cx="2013693" cy="338554"/>
          </a:xfrm>
          <a:prstGeom prst="rect">
            <a:avLst/>
          </a:prstGeom>
          <a:noFill/>
        </p:spPr>
        <p:txBody>
          <a:bodyPr wrap="none" rtlCol="0">
            <a:spAutoFit/>
          </a:bodyPr>
          <a:lstStyle/>
          <a:p>
            <a:r>
              <a:rPr lang="es-UY" sz="1600" b="1" dirty="0"/>
              <a:t>+Post Cancelación</a:t>
            </a:r>
          </a:p>
        </p:txBody>
      </p:sp>
      <p:sp>
        <p:nvSpPr>
          <p:cNvPr id="22" name="CuadroTexto 21">
            <a:extLst>
              <a:ext uri="{FF2B5EF4-FFF2-40B4-BE49-F238E27FC236}">
                <a16:creationId xmlns:a16="http://schemas.microsoft.com/office/drawing/2014/main" id="{5A46B699-4E18-8A4C-B7E3-F1D02752ED8F}"/>
              </a:ext>
            </a:extLst>
          </p:cNvPr>
          <p:cNvSpPr txBox="1"/>
          <p:nvPr/>
        </p:nvSpPr>
        <p:spPr>
          <a:xfrm>
            <a:off x="253635" y="4507972"/>
            <a:ext cx="1426994" cy="338554"/>
          </a:xfrm>
          <a:prstGeom prst="rect">
            <a:avLst/>
          </a:prstGeom>
          <a:noFill/>
        </p:spPr>
        <p:txBody>
          <a:bodyPr wrap="none" rtlCol="0">
            <a:spAutoFit/>
          </a:bodyPr>
          <a:lstStyle/>
          <a:p>
            <a:r>
              <a:rPr lang="es-UY" sz="1600" b="1" dirty="0"/>
              <a:t>Churn 5,13%</a:t>
            </a:r>
          </a:p>
        </p:txBody>
      </p:sp>
      <p:sp>
        <p:nvSpPr>
          <p:cNvPr id="23" name="CuadroTexto 22">
            <a:extLst>
              <a:ext uri="{FF2B5EF4-FFF2-40B4-BE49-F238E27FC236}">
                <a16:creationId xmlns:a16="http://schemas.microsoft.com/office/drawing/2014/main" id="{C1F084B7-D9FA-774E-98A0-4112F5D0953C}"/>
              </a:ext>
            </a:extLst>
          </p:cNvPr>
          <p:cNvSpPr txBox="1"/>
          <p:nvPr/>
        </p:nvSpPr>
        <p:spPr>
          <a:xfrm>
            <a:off x="2351793" y="4507972"/>
            <a:ext cx="1426994" cy="338554"/>
          </a:xfrm>
          <a:prstGeom prst="rect">
            <a:avLst/>
          </a:prstGeom>
          <a:noFill/>
        </p:spPr>
        <p:txBody>
          <a:bodyPr wrap="none" rtlCol="0">
            <a:spAutoFit/>
          </a:bodyPr>
          <a:lstStyle/>
          <a:p>
            <a:r>
              <a:rPr lang="es-UY" sz="1600" b="1" dirty="0"/>
              <a:t>Churn 5,07%</a:t>
            </a:r>
          </a:p>
        </p:txBody>
      </p:sp>
      <p:sp>
        <p:nvSpPr>
          <p:cNvPr id="24" name="CuadroTexto 23">
            <a:extLst>
              <a:ext uri="{FF2B5EF4-FFF2-40B4-BE49-F238E27FC236}">
                <a16:creationId xmlns:a16="http://schemas.microsoft.com/office/drawing/2014/main" id="{8D5F625E-4675-F54A-9BCF-3A80531C73B6}"/>
              </a:ext>
            </a:extLst>
          </p:cNvPr>
          <p:cNvSpPr txBox="1"/>
          <p:nvPr/>
        </p:nvSpPr>
        <p:spPr>
          <a:xfrm>
            <a:off x="4511055" y="4517606"/>
            <a:ext cx="1426994" cy="338554"/>
          </a:xfrm>
          <a:prstGeom prst="rect">
            <a:avLst/>
          </a:prstGeom>
          <a:noFill/>
        </p:spPr>
        <p:txBody>
          <a:bodyPr wrap="none" rtlCol="0">
            <a:spAutoFit/>
          </a:bodyPr>
          <a:lstStyle/>
          <a:p>
            <a:r>
              <a:rPr lang="es-UY" sz="1600" b="1" dirty="0"/>
              <a:t>Churn 2,87%</a:t>
            </a:r>
          </a:p>
        </p:txBody>
      </p:sp>
      <p:sp>
        <p:nvSpPr>
          <p:cNvPr id="25" name="CuadroTexto 24">
            <a:extLst>
              <a:ext uri="{FF2B5EF4-FFF2-40B4-BE49-F238E27FC236}">
                <a16:creationId xmlns:a16="http://schemas.microsoft.com/office/drawing/2014/main" id="{4CC85F8C-13A5-0A49-ADCC-C079E7FA92D4}"/>
              </a:ext>
            </a:extLst>
          </p:cNvPr>
          <p:cNvSpPr txBox="1"/>
          <p:nvPr/>
        </p:nvSpPr>
        <p:spPr>
          <a:xfrm>
            <a:off x="6914247" y="4517606"/>
            <a:ext cx="1484702" cy="338554"/>
          </a:xfrm>
          <a:prstGeom prst="rect">
            <a:avLst/>
          </a:prstGeom>
          <a:noFill/>
        </p:spPr>
        <p:txBody>
          <a:bodyPr wrap="none" rtlCol="0">
            <a:spAutoFit/>
          </a:bodyPr>
          <a:lstStyle/>
          <a:p>
            <a:r>
              <a:rPr lang="es-UY" sz="1600" b="1" dirty="0"/>
              <a:t>Churm 2,45%</a:t>
            </a:r>
          </a:p>
        </p:txBody>
      </p:sp>
      <p:sp>
        <p:nvSpPr>
          <p:cNvPr id="7" name="Flecha circular 6">
            <a:extLst>
              <a:ext uri="{FF2B5EF4-FFF2-40B4-BE49-F238E27FC236}">
                <a16:creationId xmlns:a16="http://schemas.microsoft.com/office/drawing/2014/main" id="{1F19985A-CCC6-C04E-A944-F9DE097AA194}"/>
              </a:ext>
            </a:extLst>
          </p:cNvPr>
          <p:cNvSpPr/>
          <p:nvPr/>
        </p:nvSpPr>
        <p:spPr>
          <a:xfrm flipV="1">
            <a:off x="1465666" y="4650447"/>
            <a:ext cx="937199" cy="597811"/>
          </a:xfrm>
          <a:prstGeom prst="circularArrow">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sp>
        <p:nvSpPr>
          <p:cNvPr id="26" name="Flecha circular 25">
            <a:extLst>
              <a:ext uri="{FF2B5EF4-FFF2-40B4-BE49-F238E27FC236}">
                <a16:creationId xmlns:a16="http://schemas.microsoft.com/office/drawing/2014/main" id="{899D182C-0480-224A-9EFB-0E8C79E346EE}"/>
              </a:ext>
            </a:extLst>
          </p:cNvPr>
          <p:cNvSpPr/>
          <p:nvPr/>
        </p:nvSpPr>
        <p:spPr>
          <a:xfrm flipV="1">
            <a:off x="3614895" y="4662221"/>
            <a:ext cx="937199" cy="597811"/>
          </a:xfrm>
          <a:prstGeom prst="circularArrow">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sp>
        <p:nvSpPr>
          <p:cNvPr id="27" name="Flecha circular 26">
            <a:extLst>
              <a:ext uri="{FF2B5EF4-FFF2-40B4-BE49-F238E27FC236}">
                <a16:creationId xmlns:a16="http://schemas.microsoft.com/office/drawing/2014/main" id="{66ECAC9E-4D00-7945-BAF7-5AF76520AB2D}"/>
              </a:ext>
            </a:extLst>
          </p:cNvPr>
          <p:cNvSpPr/>
          <p:nvPr/>
        </p:nvSpPr>
        <p:spPr>
          <a:xfrm flipV="1">
            <a:off x="5970085" y="4686884"/>
            <a:ext cx="937199" cy="597811"/>
          </a:xfrm>
          <a:prstGeom prst="circularArrow">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sp>
        <p:nvSpPr>
          <p:cNvPr id="9" name="CuadroTexto 8">
            <a:extLst>
              <a:ext uri="{FF2B5EF4-FFF2-40B4-BE49-F238E27FC236}">
                <a16:creationId xmlns:a16="http://schemas.microsoft.com/office/drawing/2014/main" id="{D303F3CF-FCFF-414B-830B-11855B345E9D}"/>
              </a:ext>
            </a:extLst>
          </p:cNvPr>
          <p:cNvSpPr txBox="1"/>
          <p:nvPr/>
        </p:nvSpPr>
        <p:spPr>
          <a:xfrm>
            <a:off x="1403099" y="5266364"/>
            <a:ext cx="1167118" cy="677108"/>
          </a:xfrm>
          <a:prstGeom prst="rect">
            <a:avLst/>
          </a:prstGeom>
          <a:noFill/>
        </p:spPr>
        <p:txBody>
          <a:bodyPr wrap="square" rtlCol="0">
            <a:spAutoFit/>
          </a:bodyPr>
          <a:lstStyle/>
          <a:p>
            <a:r>
              <a:rPr lang="es-UY" dirty="0"/>
              <a:t>1% mejora</a:t>
            </a:r>
          </a:p>
        </p:txBody>
      </p:sp>
      <p:sp>
        <p:nvSpPr>
          <p:cNvPr id="29" name="CuadroTexto 28">
            <a:extLst>
              <a:ext uri="{FF2B5EF4-FFF2-40B4-BE49-F238E27FC236}">
                <a16:creationId xmlns:a16="http://schemas.microsoft.com/office/drawing/2014/main" id="{A40B629B-0939-EA40-A6A2-430B6B590189}"/>
              </a:ext>
            </a:extLst>
          </p:cNvPr>
          <p:cNvSpPr txBox="1"/>
          <p:nvPr/>
        </p:nvSpPr>
        <p:spPr>
          <a:xfrm>
            <a:off x="3548060" y="5266364"/>
            <a:ext cx="1167118" cy="677108"/>
          </a:xfrm>
          <a:prstGeom prst="rect">
            <a:avLst/>
          </a:prstGeom>
          <a:noFill/>
        </p:spPr>
        <p:txBody>
          <a:bodyPr wrap="square" rtlCol="0">
            <a:spAutoFit/>
          </a:bodyPr>
          <a:lstStyle/>
          <a:p>
            <a:r>
              <a:rPr lang="es-UY" dirty="0"/>
              <a:t>44% mejora</a:t>
            </a:r>
          </a:p>
        </p:txBody>
      </p:sp>
      <p:sp>
        <p:nvSpPr>
          <p:cNvPr id="30" name="CuadroTexto 29">
            <a:extLst>
              <a:ext uri="{FF2B5EF4-FFF2-40B4-BE49-F238E27FC236}">
                <a16:creationId xmlns:a16="http://schemas.microsoft.com/office/drawing/2014/main" id="{67005CBC-32B7-BD41-971E-DD661856F76F}"/>
              </a:ext>
            </a:extLst>
          </p:cNvPr>
          <p:cNvSpPr txBox="1"/>
          <p:nvPr/>
        </p:nvSpPr>
        <p:spPr>
          <a:xfrm>
            <a:off x="5855124" y="5283861"/>
            <a:ext cx="1167118" cy="677108"/>
          </a:xfrm>
          <a:prstGeom prst="rect">
            <a:avLst/>
          </a:prstGeom>
          <a:noFill/>
        </p:spPr>
        <p:txBody>
          <a:bodyPr wrap="square" rtlCol="0">
            <a:spAutoFit/>
          </a:bodyPr>
          <a:lstStyle/>
          <a:p>
            <a:r>
              <a:rPr lang="es-UY" dirty="0"/>
              <a:t>52% mejora</a:t>
            </a:r>
          </a:p>
        </p:txBody>
      </p:sp>
      <p:sp>
        <p:nvSpPr>
          <p:cNvPr id="10" name="CuadroTexto 9">
            <a:extLst>
              <a:ext uri="{FF2B5EF4-FFF2-40B4-BE49-F238E27FC236}">
                <a16:creationId xmlns:a16="http://schemas.microsoft.com/office/drawing/2014/main" id="{28AAC01D-0BF0-F745-BCC5-12FB1CAD0670}"/>
              </a:ext>
            </a:extLst>
          </p:cNvPr>
          <p:cNvSpPr txBox="1"/>
          <p:nvPr/>
        </p:nvSpPr>
        <p:spPr>
          <a:xfrm>
            <a:off x="2570461" y="4958587"/>
            <a:ext cx="899677" cy="677108"/>
          </a:xfrm>
          <a:prstGeom prst="rect">
            <a:avLst/>
          </a:prstGeom>
          <a:noFill/>
        </p:spPr>
        <p:txBody>
          <a:bodyPr wrap="square" rtlCol="0">
            <a:spAutoFit/>
          </a:bodyPr>
          <a:lstStyle/>
          <a:p>
            <a:r>
              <a:rPr lang="es-UY" dirty="0"/>
              <a:t>TR: 30%</a:t>
            </a:r>
          </a:p>
        </p:txBody>
      </p:sp>
      <p:sp>
        <p:nvSpPr>
          <p:cNvPr id="32" name="CuadroTexto 31">
            <a:extLst>
              <a:ext uri="{FF2B5EF4-FFF2-40B4-BE49-F238E27FC236}">
                <a16:creationId xmlns:a16="http://schemas.microsoft.com/office/drawing/2014/main" id="{AC00A453-3BA0-F24E-9940-E44EAF65DF5E}"/>
              </a:ext>
            </a:extLst>
          </p:cNvPr>
          <p:cNvSpPr txBox="1"/>
          <p:nvPr/>
        </p:nvSpPr>
        <p:spPr>
          <a:xfrm>
            <a:off x="7228497" y="4949351"/>
            <a:ext cx="899677" cy="677108"/>
          </a:xfrm>
          <a:prstGeom prst="rect">
            <a:avLst/>
          </a:prstGeom>
          <a:noFill/>
        </p:spPr>
        <p:txBody>
          <a:bodyPr wrap="square" rtlCol="0">
            <a:spAutoFit/>
          </a:bodyPr>
          <a:lstStyle/>
          <a:p>
            <a:r>
              <a:rPr lang="es-UY" dirty="0"/>
              <a:t>TR: 64%</a:t>
            </a:r>
          </a:p>
        </p:txBody>
      </p:sp>
    </p:spTree>
    <p:extLst>
      <p:ext uri="{BB962C8B-B14F-4D97-AF65-F5344CB8AC3E}">
        <p14:creationId xmlns:p14="http://schemas.microsoft.com/office/powerpoint/2010/main" val="244291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4" name="Google Shape;204;p32"/>
          <p:cNvSpPr/>
          <p:nvPr/>
        </p:nvSpPr>
        <p:spPr>
          <a:xfrm>
            <a:off x="0" y="5833014"/>
            <a:ext cx="9141300" cy="186900"/>
          </a:xfrm>
          <a:prstGeom prst="rect">
            <a:avLst/>
          </a:prstGeom>
          <a:gradFill>
            <a:gsLst>
              <a:gs pos="0">
                <a:srgbClr val="183C5A"/>
              </a:gs>
              <a:gs pos="50000">
                <a:srgbClr val="235782"/>
              </a:gs>
              <a:gs pos="99000">
                <a:srgbClr val="00B0F0"/>
              </a:gs>
              <a:gs pos="100000">
                <a:srgbClr val="00B0F0"/>
              </a:gs>
            </a:gsLst>
            <a:lin ang="0" scaled="0"/>
          </a:gradFill>
          <a:ln>
            <a:noFill/>
          </a:ln>
        </p:spPr>
        <p:txBody>
          <a:bodyPr spcFirstLastPara="1" wrap="square" lIns="91425" tIns="45700" rIns="91425" bIns="45700" anchor="ctr" anchorCtr="0">
            <a:noAutofit/>
          </a:bodyPr>
          <a:lstStyle/>
          <a:p>
            <a:pPr algn="ctr">
              <a:spcBef>
                <a:spcPts val="0"/>
              </a:spcBef>
              <a:spcAft>
                <a:spcPts val="0"/>
              </a:spcAft>
            </a:pPr>
            <a:endParaRPr sz="1000">
              <a:solidFill>
                <a:schemeClr val="lt1"/>
              </a:solidFill>
              <a:latin typeface="Arial Narrow"/>
              <a:ea typeface="Arial Narrow"/>
              <a:cs typeface="Arial Narrow"/>
              <a:sym typeface="Arial Narrow"/>
            </a:endParaRPr>
          </a:p>
        </p:txBody>
      </p:sp>
      <p:sp>
        <p:nvSpPr>
          <p:cNvPr id="8" name="CuadroTexto 7">
            <a:extLst>
              <a:ext uri="{FF2B5EF4-FFF2-40B4-BE49-F238E27FC236}">
                <a16:creationId xmlns:a16="http://schemas.microsoft.com/office/drawing/2014/main" id="{92414672-0FF7-4B60-B08D-4BDC1F1BB526}"/>
              </a:ext>
            </a:extLst>
          </p:cNvPr>
          <p:cNvSpPr txBox="1"/>
          <p:nvPr/>
        </p:nvSpPr>
        <p:spPr>
          <a:xfrm>
            <a:off x="1437468" y="2230012"/>
            <a:ext cx="6683644" cy="784830"/>
          </a:xfrm>
          <a:prstGeom prst="rect">
            <a:avLst/>
          </a:prstGeom>
          <a:noFill/>
        </p:spPr>
        <p:txBody>
          <a:bodyPr wrap="square" rtlCol="0">
            <a:spAutoFit/>
          </a:bodyPr>
          <a:lstStyle/>
          <a:p>
            <a:pPr algn="ctr"/>
            <a:r>
              <a:rPr lang="es-ES" sz="4500" b="1" dirty="0">
                <a:solidFill>
                  <a:schemeClr val="accent1">
                    <a:lumMod val="50000"/>
                  </a:schemeClr>
                </a:solidFill>
              </a:rPr>
              <a:t>GRACIAS</a:t>
            </a:r>
            <a:endParaRPr lang="es-ES" sz="2100" b="1" dirty="0">
              <a:solidFill>
                <a:schemeClr val="accent1">
                  <a:lumMod val="50000"/>
                </a:schemeClr>
              </a:solidFill>
            </a:endParaRPr>
          </a:p>
        </p:txBody>
      </p:sp>
    </p:spTree>
    <p:extLst>
      <p:ext uri="{BB962C8B-B14F-4D97-AF65-F5344CB8AC3E}">
        <p14:creationId xmlns:p14="http://schemas.microsoft.com/office/powerpoint/2010/main" val="399415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a:t>
            </a:r>
          </a:p>
        </p:txBody>
      </p:sp>
      <p:sp>
        <p:nvSpPr>
          <p:cNvPr id="3" name="Marcador de contenido 2"/>
          <p:cNvSpPr>
            <a:spLocks noGrp="1"/>
          </p:cNvSpPr>
          <p:nvPr>
            <p:ph idx="1"/>
          </p:nvPr>
        </p:nvSpPr>
        <p:spPr>
          <a:xfrm>
            <a:off x="396875" y="925856"/>
            <a:ext cx="8386550" cy="5242932"/>
          </a:xfrm>
        </p:spPr>
        <p:txBody>
          <a:bodyPr>
            <a:normAutofit fontScale="85000" lnSpcReduction="10000"/>
          </a:bodyPr>
          <a:lstStyle/>
          <a:p>
            <a:pPr>
              <a:buFontTx/>
              <a:buChar char="-"/>
            </a:pPr>
            <a:r>
              <a:rPr lang="es-ES" dirty="0"/>
              <a:t>Incorporar una cultura de métricas en todos los actores involucrados en el negocio </a:t>
            </a:r>
            <a:r>
              <a:rPr lang="es-ES" dirty="0" err="1"/>
              <a:t>Paywall</a:t>
            </a:r>
            <a:endParaRPr lang="es-ES" dirty="0"/>
          </a:p>
          <a:p>
            <a:pPr lvl="1">
              <a:buFontTx/>
              <a:buChar char="-"/>
            </a:pPr>
            <a:r>
              <a:rPr lang="es-ES" dirty="0"/>
              <a:t>(también) Tomar decisiones en base a datos</a:t>
            </a:r>
          </a:p>
          <a:p>
            <a:pPr lvl="1">
              <a:buFontTx/>
              <a:buChar char="-"/>
            </a:pPr>
            <a:r>
              <a:rPr lang="es-ES" dirty="0"/>
              <a:t>Poder contar con métricas evaluación cuantitativa de las decisiones que se toman</a:t>
            </a:r>
          </a:p>
          <a:p>
            <a:pPr marL="0" lvl="1" indent="0">
              <a:buNone/>
            </a:pPr>
            <a:endParaRPr lang="es-ES" dirty="0"/>
          </a:p>
          <a:p>
            <a:pPr marL="0" lvl="1" indent="0">
              <a:buNone/>
            </a:pPr>
            <a:r>
              <a:rPr lang="es-ES" b="1" dirty="0" err="1"/>
              <a:t>Necesitabamos</a:t>
            </a:r>
            <a:endParaRPr lang="es-ES" b="1" dirty="0"/>
          </a:p>
          <a:p>
            <a:pPr lvl="1">
              <a:buFontTx/>
              <a:buChar char="-"/>
            </a:pPr>
            <a:r>
              <a:rPr lang="es-ES" dirty="0"/>
              <a:t>Comprender los comportamientos de nuestras Audiencias</a:t>
            </a:r>
          </a:p>
          <a:p>
            <a:pPr lvl="1">
              <a:buFontTx/>
              <a:buChar char="-"/>
            </a:pPr>
            <a:r>
              <a:rPr lang="es-ES" dirty="0"/>
              <a:t>Diseñar la plataforma tecnológica para la obtención/procesamiento y </a:t>
            </a:r>
            <a:r>
              <a:rPr lang="es-ES" dirty="0" err="1"/>
              <a:t>disponibilización</a:t>
            </a:r>
            <a:r>
              <a:rPr lang="es-ES" dirty="0"/>
              <a:t> de la información</a:t>
            </a:r>
          </a:p>
          <a:p>
            <a:pPr lvl="1">
              <a:buFontTx/>
              <a:buChar char="-"/>
            </a:pPr>
            <a:r>
              <a:rPr lang="es-ES" dirty="0"/>
              <a:t>Enseñar a todos a como leer indicadores y métricas</a:t>
            </a:r>
          </a:p>
          <a:p>
            <a:pPr lvl="1">
              <a:buFontTx/>
              <a:buChar char="-"/>
            </a:pPr>
            <a:r>
              <a:rPr lang="es-ES" dirty="0"/>
              <a:t>Generar confianza en los datos</a:t>
            </a:r>
          </a:p>
          <a:p>
            <a:pPr lvl="1">
              <a:buFontTx/>
              <a:buChar char="-"/>
            </a:pPr>
            <a:r>
              <a:rPr lang="es-ES" dirty="0" err="1"/>
              <a:t>Disponibilizar</a:t>
            </a:r>
            <a:r>
              <a:rPr lang="es-ES" dirty="0"/>
              <a:t> la información en tiempo real (</a:t>
            </a:r>
            <a:r>
              <a:rPr lang="es-ES" dirty="0" err="1"/>
              <a:t>Dashboards</a:t>
            </a:r>
            <a:r>
              <a:rPr lang="es-ES" dirty="0"/>
              <a:t>)</a:t>
            </a:r>
          </a:p>
          <a:p>
            <a:pPr lvl="1">
              <a:buFontTx/>
              <a:buChar char="-"/>
            </a:pPr>
            <a:r>
              <a:rPr lang="es-ES" dirty="0"/>
              <a:t>Evolucionar constantemente</a:t>
            </a:r>
          </a:p>
        </p:txBody>
      </p:sp>
      <p:sp>
        <p:nvSpPr>
          <p:cNvPr id="4" name="Marcador de número de diapositiva 3"/>
          <p:cNvSpPr>
            <a:spLocks noGrp="1"/>
          </p:cNvSpPr>
          <p:nvPr>
            <p:ph type="sldNum" sz="quarter" idx="12"/>
          </p:nvPr>
        </p:nvSpPr>
        <p:spPr/>
        <p:txBody>
          <a:bodyPr/>
          <a:lstStyle/>
          <a:p>
            <a:fld id="{C02E2894-656F-4BD9-828F-3571C2240900}" type="slidenum">
              <a:rPr lang="es-ES" smtClean="0"/>
              <a:t>3</a:t>
            </a:fld>
            <a:endParaRPr lang="es-ES"/>
          </a:p>
        </p:txBody>
      </p:sp>
    </p:spTree>
    <p:extLst>
      <p:ext uri="{BB962C8B-B14F-4D97-AF65-F5344CB8AC3E}">
        <p14:creationId xmlns:p14="http://schemas.microsoft.com/office/powerpoint/2010/main" val="297130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652" y="2333766"/>
            <a:ext cx="5721756" cy="1719620"/>
          </a:xfrm>
        </p:spPr>
        <p:txBody>
          <a:bodyPr>
            <a:normAutofit fontScale="85000" lnSpcReduction="20000"/>
          </a:bodyPr>
          <a:lstStyle/>
          <a:p>
            <a:pPr algn="ctr"/>
            <a:r>
              <a:rPr lang="es-ES" sz="3200" dirty="0"/>
              <a:t>No es lo mismo un ranking las notas mas vistas</a:t>
            </a:r>
          </a:p>
          <a:p>
            <a:pPr algn="ctr"/>
            <a:r>
              <a:rPr lang="es-ES" sz="3200" dirty="0"/>
              <a:t>que un ranking de las notas mas valoradas.</a:t>
            </a:r>
          </a:p>
        </p:txBody>
      </p:sp>
      <p:sp>
        <p:nvSpPr>
          <p:cNvPr id="4" name="Marcador de número de diapositiva 3"/>
          <p:cNvSpPr>
            <a:spLocks noGrp="1"/>
          </p:cNvSpPr>
          <p:nvPr>
            <p:ph type="sldNum" sz="quarter" idx="12"/>
          </p:nvPr>
        </p:nvSpPr>
        <p:spPr/>
        <p:txBody>
          <a:bodyPr/>
          <a:lstStyle/>
          <a:p>
            <a:fld id="{C02E2894-656F-4BD9-828F-3571C2240900}" type="slidenum">
              <a:rPr lang="es-ES" smtClean="0"/>
              <a:t>4</a:t>
            </a:fld>
            <a:endParaRPr lang="es-ES"/>
          </a:p>
        </p:txBody>
      </p:sp>
      <p:pic>
        <p:nvPicPr>
          <p:cNvPr id="6" name="Imagen 5"/>
          <p:cNvPicPr>
            <a:picLocks noChangeAspect="1"/>
          </p:cNvPicPr>
          <p:nvPr/>
        </p:nvPicPr>
        <p:blipFill rotWithShape="1">
          <a:blip r:embed="rId2"/>
          <a:srcRect l="73391" t="33909" r="4581" b="16278"/>
          <a:stretch/>
        </p:blipFill>
        <p:spPr>
          <a:xfrm>
            <a:off x="6028829" y="1487605"/>
            <a:ext cx="2866030" cy="3643953"/>
          </a:xfrm>
          <a:prstGeom prst="rect">
            <a:avLst/>
          </a:prstGeom>
        </p:spPr>
      </p:pic>
    </p:spTree>
    <p:extLst>
      <p:ext uri="{BB962C8B-B14F-4D97-AF65-F5344CB8AC3E}">
        <p14:creationId xmlns:p14="http://schemas.microsoft.com/office/powerpoint/2010/main" val="124229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11"/>
          <p:cNvGrpSpPr/>
          <p:nvPr/>
        </p:nvGrpSpPr>
        <p:grpSpPr>
          <a:xfrm>
            <a:off x="7368000" y="5303134"/>
            <a:ext cx="1548916" cy="523016"/>
            <a:chOff x="9824000" y="5927845"/>
            <a:chExt cx="2065221" cy="697355"/>
          </a:xfrm>
        </p:grpSpPr>
        <p:grpSp>
          <p:nvGrpSpPr>
            <p:cNvPr id="10" name="Grupo 12"/>
            <p:cNvGrpSpPr/>
            <p:nvPr/>
          </p:nvGrpSpPr>
          <p:grpSpPr>
            <a:xfrm>
              <a:off x="9824000" y="5927845"/>
              <a:ext cx="1779935" cy="697355"/>
              <a:chOff x="9486186" y="5896446"/>
              <a:chExt cx="1779935" cy="697355"/>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86" y="6220224"/>
                <a:ext cx="1646271" cy="373577"/>
              </a:xfrm>
              <a:prstGeom prst="rect">
                <a:avLst/>
              </a:prstGeom>
            </p:spPr>
          </p:pic>
          <p:sp>
            <p:nvSpPr>
              <p:cNvPr id="13" name="CuadroTexto 12"/>
              <p:cNvSpPr txBox="1"/>
              <p:nvPr/>
            </p:nvSpPr>
            <p:spPr>
              <a:xfrm>
                <a:off x="9515214" y="5896446"/>
                <a:ext cx="1750907" cy="492443"/>
              </a:xfrm>
              <a:prstGeom prst="rect">
                <a:avLst/>
              </a:prstGeom>
              <a:noFill/>
            </p:spPr>
            <p:txBody>
              <a:bodyPr wrap="none" rtlCol="0">
                <a:spAutoFit/>
              </a:bodyPr>
              <a:lstStyle/>
              <a:p>
                <a:r>
                  <a:rPr lang="es-ES" sz="1800" dirty="0"/>
                  <a:t>Audiencias</a:t>
                </a:r>
              </a:p>
            </p:txBody>
          </p:sp>
        </p:grpSp>
        <p:pic>
          <p:nvPicPr>
            <p:cNvPr id="11" name="Picture 8" descr="Resultado de imagen para us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22" r="26614"/>
            <a:stretch/>
          </p:blipFill>
          <p:spPr bwMode="auto">
            <a:xfrm>
              <a:off x="11386084" y="6024436"/>
              <a:ext cx="503137" cy="5318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4" name="CuadroTexto 13"/>
          <p:cNvSpPr txBox="1"/>
          <p:nvPr/>
        </p:nvSpPr>
        <p:spPr>
          <a:xfrm>
            <a:off x="4765940" y="1408074"/>
            <a:ext cx="4150976" cy="969496"/>
          </a:xfrm>
          <a:prstGeom prst="rect">
            <a:avLst/>
          </a:prstGeom>
          <a:noFill/>
        </p:spPr>
        <p:txBody>
          <a:bodyPr wrap="square" rtlCol="0">
            <a:spAutoFit/>
          </a:bodyPr>
          <a:lstStyle/>
          <a:p>
            <a:br>
              <a:rPr lang="es-ES" sz="1425" dirty="0"/>
            </a:br>
            <a:r>
              <a:rPr lang="es-ES" sz="1425" dirty="0"/>
              <a:t>La métrica principal del </a:t>
            </a:r>
            <a:r>
              <a:rPr lang="es-ES" sz="1425" dirty="0" err="1"/>
              <a:t>engagement</a:t>
            </a:r>
            <a:r>
              <a:rPr lang="es-ES" sz="1425" dirty="0"/>
              <a:t> es el </a:t>
            </a:r>
            <a:r>
              <a:rPr lang="es-ES" sz="1425" b="1" dirty="0"/>
              <a:t>Tiempo de Lectura</a:t>
            </a:r>
            <a:r>
              <a:rPr lang="es-ES" sz="1425" dirty="0"/>
              <a:t>.</a:t>
            </a:r>
          </a:p>
          <a:p>
            <a:endParaRPr lang="es-ES" sz="1425" dirty="0"/>
          </a:p>
        </p:txBody>
      </p:sp>
      <p:pic>
        <p:nvPicPr>
          <p:cNvPr id="15" name="Picture 2" descr="Resultado de imagen para tim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676" y="3464228"/>
            <a:ext cx="733163" cy="74222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p:cNvCxnSpPr/>
          <p:nvPr/>
        </p:nvCxnSpPr>
        <p:spPr>
          <a:xfrm>
            <a:off x="4352801" y="1159485"/>
            <a:ext cx="0" cy="3996559"/>
          </a:xfrm>
          <a:prstGeom prst="line">
            <a:avLst/>
          </a:prstGeom>
        </p:spPr>
        <p:style>
          <a:lnRef idx="1">
            <a:schemeClr val="accent4"/>
          </a:lnRef>
          <a:fillRef idx="0">
            <a:schemeClr val="accent4"/>
          </a:fillRef>
          <a:effectRef idx="0">
            <a:schemeClr val="accent4"/>
          </a:effectRef>
          <a:fontRef idx="minor">
            <a:schemeClr val="tx1"/>
          </a:fontRef>
        </p:style>
      </p:cxnSp>
      <p:pic>
        <p:nvPicPr>
          <p:cNvPr id="17" name="Imagen 16"/>
          <p:cNvPicPr>
            <a:picLocks noChangeAspect="1"/>
          </p:cNvPicPr>
          <p:nvPr/>
        </p:nvPicPr>
        <p:blipFill rotWithShape="1">
          <a:blip r:embed="rId5"/>
          <a:srcRect l="40105" t="40625" r="28997" b="22090"/>
          <a:stretch/>
        </p:blipFill>
        <p:spPr>
          <a:xfrm>
            <a:off x="2964249" y="3654379"/>
            <a:ext cx="3015155" cy="2045576"/>
          </a:xfrm>
          <a:prstGeom prst="rect">
            <a:avLst/>
          </a:prstGeom>
        </p:spPr>
      </p:pic>
      <p:sp>
        <p:nvSpPr>
          <p:cNvPr id="18" name="CuadroTexto 17"/>
          <p:cNvSpPr txBox="1"/>
          <p:nvPr/>
        </p:nvSpPr>
        <p:spPr>
          <a:xfrm>
            <a:off x="349540" y="1408074"/>
            <a:ext cx="3896842" cy="2181366"/>
          </a:xfrm>
          <a:prstGeom prst="rect">
            <a:avLst/>
          </a:prstGeom>
          <a:noFill/>
        </p:spPr>
        <p:txBody>
          <a:bodyPr wrap="square" rtlCol="0">
            <a:spAutoFit/>
          </a:bodyPr>
          <a:lstStyle/>
          <a:p>
            <a:r>
              <a:rPr lang="es-ES" sz="1800" b="1" dirty="0"/>
              <a:t>Proceso del desarrollo de una Audiencia para suscripción.</a:t>
            </a:r>
          </a:p>
          <a:p>
            <a:br>
              <a:rPr lang="es-ES" sz="1425" dirty="0"/>
            </a:br>
            <a:r>
              <a:rPr lang="es-ES" sz="1425" dirty="0"/>
              <a:t>Debemos cambiar el foco de </a:t>
            </a:r>
            <a:r>
              <a:rPr lang="es-ES" sz="1425" b="1" dirty="0"/>
              <a:t>Page </a:t>
            </a:r>
            <a:r>
              <a:rPr lang="es-ES" sz="1425" b="1" dirty="0" err="1"/>
              <a:t>Views</a:t>
            </a:r>
            <a:r>
              <a:rPr lang="es-ES" sz="1425" b="1" dirty="0"/>
              <a:t> </a:t>
            </a:r>
            <a:r>
              <a:rPr lang="es-ES" sz="1425" dirty="0"/>
              <a:t>a </a:t>
            </a:r>
            <a:r>
              <a:rPr lang="es-ES" sz="1425" b="1" dirty="0" err="1"/>
              <a:t>Engagement</a:t>
            </a:r>
            <a:endParaRPr lang="es-ES" sz="1425" b="1" dirty="0"/>
          </a:p>
          <a:p>
            <a:endParaRPr lang="es-ES" sz="1425" dirty="0"/>
          </a:p>
          <a:p>
            <a:r>
              <a:rPr lang="es-ES" sz="1425" b="1" dirty="0"/>
              <a:t>Page </a:t>
            </a:r>
            <a:r>
              <a:rPr lang="es-ES" sz="1425" b="1" dirty="0" err="1"/>
              <a:t>Views</a:t>
            </a:r>
            <a:r>
              <a:rPr lang="es-ES" sz="1425" b="1" dirty="0"/>
              <a:t> </a:t>
            </a:r>
            <a:r>
              <a:rPr lang="es-ES" sz="1425" dirty="0"/>
              <a:t>: Nos dice qué tan atractivo era el título, pero no nos dice qué pasó una vez que el usuario entró a la nota. </a:t>
            </a:r>
          </a:p>
        </p:txBody>
      </p:sp>
      <p:sp>
        <p:nvSpPr>
          <p:cNvPr id="19" name="CuadroTexto 18"/>
          <p:cNvSpPr txBox="1"/>
          <p:nvPr/>
        </p:nvSpPr>
        <p:spPr>
          <a:xfrm>
            <a:off x="4765941" y="2202450"/>
            <a:ext cx="3941969" cy="1846659"/>
          </a:xfrm>
          <a:prstGeom prst="rect">
            <a:avLst/>
          </a:prstGeom>
          <a:noFill/>
        </p:spPr>
        <p:txBody>
          <a:bodyPr wrap="square" rtlCol="0">
            <a:spAutoFit/>
          </a:bodyPr>
          <a:lstStyle/>
          <a:p>
            <a:r>
              <a:rPr lang="es-ES" sz="1425" dirty="0"/>
              <a:t>El tiempo de lectura nos indica el tiempo que el usuario interactuó con la nota.</a:t>
            </a:r>
          </a:p>
          <a:p>
            <a:r>
              <a:rPr lang="es-ES" sz="1425" dirty="0"/>
              <a:t>Sabemos por la experiencia de otros diarios que a mayor tiempo de lectura mayor es el interés y a mayor interés por el contenido más probabilidades de que un usuario se convierta en suscriptor.</a:t>
            </a:r>
          </a:p>
          <a:p>
            <a:endParaRPr lang="es-ES" sz="1425" dirty="0"/>
          </a:p>
        </p:txBody>
      </p:sp>
      <p:sp>
        <p:nvSpPr>
          <p:cNvPr id="20" name="CuadroTexto 19"/>
          <p:cNvSpPr txBox="1"/>
          <p:nvPr/>
        </p:nvSpPr>
        <p:spPr>
          <a:xfrm>
            <a:off x="349540" y="3548581"/>
            <a:ext cx="2205990" cy="1846659"/>
          </a:xfrm>
          <a:prstGeom prst="rect">
            <a:avLst/>
          </a:prstGeom>
          <a:noFill/>
        </p:spPr>
        <p:txBody>
          <a:bodyPr wrap="square" rtlCol="0">
            <a:spAutoFit/>
          </a:bodyPr>
          <a:lstStyle/>
          <a:p>
            <a:r>
              <a:rPr lang="es-ES" sz="1425" dirty="0"/>
              <a:t>Al medir el comportamiento basados en el Segmento Heavy </a:t>
            </a:r>
            <a:r>
              <a:rPr lang="es-ES" sz="1425" dirty="0" err="1"/>
              <a:t>User</a:t>
            </a:r>
            <a:r>
              <a:rPr lang="es-ES" sz="1425" dirty="0"/>
              <a:t> nos enfocamos realmente en nuestro potencial suscriptor.</a:t>
            </a:r>
          </a:p>
          <a:p>
            <a:endParaRPr lang="es-ES" sz="1425" dirty="0"/>
          </a:p>
        </p:txBody>
      </p:sp>
    </p:spTree>
    <p:extLst>
      <p:ext uri="{BB962C8B-B14F-4D97-AF65-F5344CB8AC3E}">
        <p14:creationId xmlns:p14="http://schemas.microsoft.com/office/powerpoint/2010/main" val="311055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02E2894-656F-4BD9-828F-3571C2240900}" type="slidenum">
              <a:rPr lang="es-ES" smtClean="0"/>
              <a:t>6</a:t>
            </a:fld>
            <a:endParaRPr lang="es-ES"/>
          </a:p>
        </p:txBody>
      </p:sp>
      <p:pic>
        <p:nvPicPr>
          <p:cNvPr id="5" name="Imagen 4"/>
          <p:cNvPicPr>
            <a:picLocks noChangeAspect="1"/>
          </p:cNvPicPr>
          <p:nvPr/>
        </p:nvPicPr>
        <p:blipFill>
          <a:blip r:embed="rId2"/>
          <a:stretch>
            <a:fillRect/>
          </a:stretch>
        </p:blipFill>
        <p:spPr>
          <a:xfrm>
            <a:off x="203200" y="725713"/>
            <a:ext cx="8751548" cy="4920343"/>
          </a:xfrm>
          <a:prstGeom prst="rect">
            <a:avLst/>
          </a:prstGeom>
        </p:spPr>
      </p:pic>
    </p:spTree>
    <p:extLst>
      <p:ext uri="{BB962C8B-B14F-4D97-AF65-F5344CB8AC3E}">
        <p14:creationId xmlns:p14="http://schemas.microsoft.com/office/powerpoint/2010/main" val="54459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11"/>
          <p:cNvGrpSpPr/>
          <p:nvPr/>
        </p:nvGrpSpPr>
        <p:grpSpPr>
          <a:xfrm>
            <a:off x="7368000" y="5303134"/>
            <a:ext cx="1548916" cy="523016"/>
            <a:chOff x="9824000" y="5927845"/>
            <a:chExt cx="2065221" cy="697355"/>
          </a:xfrm>
        </p:grpSpPr>
        <p:grpSp>
          <p:nvGrpSpPr>
            <p:cNvPr id="10" name="Grupo 12"/>
            <p:cNvGrpSpPr/>
            <p:nvPr/>
          </p:nvGrpSpPr>
          <p:grpSpPr>
            <a:xfrm>
              <a:off x="9824000" y="5927845"/>
              <a:ext cx="1779935" cy="697355"/>
              <a:chOff x="9486186" y="5896446"/>
              <a:chExt cx="1779935" cy="697355"/>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86" y="6220224"/>
                <a:ext cx="1646271" cy="373577"/>
              </a:xfrm>
              <a:prstGeom prst="rect">
                <a:avLst/>
              </a:prstGeom>
            </p:spPr>
          </p:pic>
          <p:sp>
            <p:nvSpPr>
              <p:cNvPr id="13" name="CuadroTexto 12"/>
              <p:cNvSpPr txBox="1"/>
              <p:nvPr/>
            </p:nvSpPr>
            <p:spPr>
              <a:xfrm>
                <a:off x="9515214" y="5896446"/>
                <a:ext cx="1750907" cy="492443"/>
              </a:xfrm>
              <a:prstGeom prst="rect">
                <a:avLst/>
              </a:prstGeom>
              <a:noFill/>
            </p:spPr>
            <p:txBody>
              <a:bodyPr wrap="none" rtlCol="0">
                <a:spAutoFit/>
              </a:bodyPr>
              <a:lstStyle/>
              <a:p>
                <a:r>
                  <a:rPr lang="es-ES" sz="1800" dirty="0"/>
                  <a:t>Audiencias</a:t>
                </a:r>
              </a:p>
            </p:txBody>
          </p:sp>
        </p:grpSp>
        <p:pic>
          <p:nvPicPr>
            <p:cNvPr id="11" name="Picture 8" descr="Resultado de imagen para us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22" r="26614"/>
            <a:stretch/>
          </p:blipFill>
          <p:spPr bwMode="auto">
            <a:xfrm>
              <a:off x="11386084" y="6024436"/>
              <a:ext cx="503137" cy="5318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CuadroTexto 1"/>
          <p:cNvSpPr txBox="1"/>
          <p:nvPr/>
        </p:nvSpPr>
        <p:spPr>
          <a:xfrm>
            <a:off x="596841" y="1008415"/>
            <a:ext cx="8131399" cy="1361911"/>
          </a:xfrm>
          <a:prstGeom prst="rect">
            <a:avLst/>
          </a:prstGeom>
          <a:noFill/>
        </p:spPr>
        <p:txBody>
          <a:bodyPr wrap="square" rtlCol="0">
            <a:spAutoFit/>
          </a:bodyPr>
          <a:lstStyle/>
          <a:p>
            <a:r>
              <a:rPr lang="es-ES" sz="1800" b="1" dirty="0"/>
              <a:t>Score V1.0</a:t>
            </a:r>
          </a:p>
          <a:p>
            <a:endParaRPr lang="es-ES" sz="1800" b="1" dirty="0"/>
          </a:p>
          <a:p>
            <a:r>
              <a:rPr lang="es-ES" sz="1425" dirty="0"/>
              <a:t>La medida de score es una ponderación de varios indicadores los cuales conjugan el Interés, </a:t>
            </a:r>
            <a:r>
              <a:rPr lang="es-ES" sz="1425" dirty="0" err="1"/>
              <a:t>engagement</a:t>
            </a:r>
            <a:r>
              <a:rPr lang="es-ES" sz="1425" dirty="0"/>
              <a:t> y la recurrencia de los usuarios Heavy. </a:t>
            </a:r>
          </a:p>
          <a:p>
            <a:pPr marL="257175" indent="-257175">
              <a:buFont typeface="Arial" panose="020B0604020202020204" pitchFamily="34" charset="0"/>
              <a:buChar char="•"/>
            </a:pPr>
            <a:endParaRPr lang="es-ES" sz="1800" b="1" dirty="0"/>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86378" y="1998335"/>
            <a:ext cx="4946054" cy="1851533"/>
          </a:xfrm>
          <a:prstGeom prst="rect">
            <a:avLst/>
          </a:prstGeom>
        </p:spPr>
      </p:pic>
      <p:pic>
        <p:nvPicPr>
          <p:cNvPr id="16" name="Imagen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50965" y="3820408"/>
            <a:ext cx="6174611" cy="1397531"/>
          </a:xfrm>
          <a:prstGeom prst="rect">
            <a:avLst/>
          </a:prstGeom>
        </p:spPr>
      </p:pic>
    </p:spTree>
    <p:extLst>
      <p:ext uri="{BB962C8B-B14F-4D97-AF65-F5344CB8AC3E}">
        <p14:creationId xmlns:p14="http://schemas.microsoft.com/office/powerpoint/2010/main" val="138573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11"/>
          <p:cNvGrpSpPr/>
          <p:nvPr/>
        </p:nvGrpSpPr>
        <p:grpSpPr>
          <a:xfrm>
            <a:off x="7368000" y="5303134"/>
            <a:ext cx="1548916" cy="523016"/>
            <a:chOff x="9824000" y="5927845"/>
            <a:chExt cx="2065221" cy="697355"/>
          </a:xfrm>
        </p:grpSpPr>
        <p:grpSp>
          <p:nvGrpSpPr>
            <p:cNvPr id="10" name="Grupo 12"/>
            <p:cNvGrpSpPr/>
            <p:nvPr/>
          </p:nvGrpSpPr>
          <p:grpSpPr>
            <a:xfrm>
              <a:off x="9824000" y="5927845"/>
              <a:ext cx="1779935" cy="697355"/>
              <a:chOff x="9486186" y="5896446"/>
              <a:chExt cx="1779935" cy="697355"/>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86" y="6220224"/>
                <a:ext cx="1646271" cy="373577"/>
              </a:xfrm>
              <a:prstGeom prst="rect">
                <a:avLst/>
              </a:prstGeom>
            </p:spPr>
          </p:pic>
          <p:sp>
            <p:nvSpPr>
              <p:cNvPr id="13" name="CuadroTexto 12"/>
              <p:cNvSpPr txBox="1"/>
              <p:nvPr/>
            </p:nvSpPr>
            <p:spPr>
              <a:xfrm>
                <a:off x="9515214" y="5896446"/>
                <a:ext cx="1750907" cy="492443"/>
              </a:xfrm>
              <a:prstGeom prst="rect">
                <a:avLst/>
              </a:prstGeom>
              <a:noFill/>
            </p:spPr>
            <p:txBody>
              <a:bodyPr wrap="none" rtlCol="0">
                <a:spAutoFit/>
              </a:bodyPr>
              <a:lstStyle/>
              <a:p>
                <a:r>
                  <a:rPr lang="es-ES" sz="1800" dirty="0"/>
                  <a:t>Audiencias</a:t>
                </a:r>
              </a:p>
            </p:txBody>
          </p:sp>
        </p:grpSp>
        <p:pic>
          <p:nvPicPr>
            <p:cNvPr id="11" name="Picture 8" descr="Resultado de imagen para us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22" r="26614"/>
            <a:stretch/>
          </p:blipFill>
          <p:spPr bwMode="auto">
            <a:xfrm>
              <a:off x="11386084" y="6024436"/>
              <a:ext cx="503137" cy="5318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CuadroTexto 1"/>
          <p:cNvSpPr txBox="1"/>
          <p:nvPr/>
        </p:nvSpPr>
        <p:spPr>
          <a:xfrm>
            <a:off x="635596" y="2782669"/>
            <a:ext cx="3849677" cy="646331"/>
          </a:xfrm>
          <a:prstGeom prst="rect">
            <a:avLst/>
          </a:prstGeom>
          <a:noFill/>
        </p:spPr>
        <p:txBody>
          <a:bodyPr wrap="square" rtlCol="0">
            <a:spAutoFit/>
          </a:bodyPr>
          <a:lstStyle/>
          <a:p>
            <a:r>
              <a:rPr lang="es-ES" sz="1800" b="1" dirty="0"/>
              <a:t>Métricas por Sección e Individuales</a:t>
            </a:r>
          </a:p>
        </p:txBody>
      </p:sp>
      <p:pic>
        <p:nvPicPr>
          <p:cNvPr id="4" name="Imagen 3"/>
          <p:cNvPicPr>
            <a:picLocks noChangeAspect="1"/>
          </p:cNvPicPr>
          <p:nvPr/>
        </p:nvPicPr>
        <p:blipFill>
          <a:blip r:embed="rId4"/>
          <a:stretch>
            <a:fillRect/>
          </a:stretch>
        </p:blipFill>
        <p:spPr>
          <a:xfrm>
            <a:off x="4089558" y="350816"/>
            <a:ext cx="4542662" cy="5475334"/>
          </a:xfrm>
          <a:prstGeom prst="rect">
            <a:avLst/>
          </a:prstGeom>
        </p:spPr>
      </p:pic>
    </p:spTree>
    <p:extLst>
      <p:ext uri="{BB962C8B-B14F-4D97-AF65-F5344CB8AC3E}">
        <p14:creationId xmlns:p14="http://schemas.microsoft.com/office/powerpoint/2010/main" val="394771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9474" y="3710849"/>
            <a:ext cx="2700690" cy="1853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5820913" y="3065144"/>
            <a:ext cx="2339103" cy="530915"/>
          </a:xfrm>
          <a:prstGeom prst="rect">
            <a:avLst/>
          </a:prstGeom>
          <a:noFill/>
        </p:spPr>
        <p:txBody>
          <a:bodyPr wrap="none" rtlCol="0">
            <a:spAutoFit/>
          </a:bodyPr>
          <a:lstStyle/>
          <a:p>
            <a:pPr algn="ctr"/>
            <a:r>
              <a:rPr lang="es-ES" sz="1425" b="1" dirty="0"/>
              <a:t>Nuevo negocio de venta </a:t>
            </a:r>
          </a:p>
          <a:p>
            <a:pPr algn="ctr"/>
            <a:r>
              <a:rPr lang="es-ES" sz="1425" b="1" dirty="0"/>
              <a:t>de contenido online</a:t>
            </a:r>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3045" y="1344104"/>
            <a:ext cx="4474499" cy="2938029"/>
          </a:xfrm>
          <a:prstGeom prst="rect">
            <a:avLst/>
          </a:prstGeom>
        </p:spPr>
      </p:pic>
      <p:sp>
        <p:nvSpPr>
          <p:cNvPr id="8" name="Flecha curvada hacia la izquierda 7"/>
          <p:cNvSpPr/>
          <p:nvPr/>
        </p:nvSpPr>
        <p:spPr>
          <a:xfrm rot="17950762">
            <a:off x="6212764" y="1835128"/>
            <a:ext cx="350177" cy="85443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425">
              <a:solidFill>
                <a:schemeClr val="tx1"/>
              </a:solidFill>
            </a:endParaRPr>
          </a:p>
        </p:txBody>
      </p:sp>
      <p:sp>
        <p:nvSpPr>
          <p:cNvPr id="2" name="CuadroTexto 1"/>
          <p:cNvSpPr txBox="1"/>
          <p:nvPr/>
        </p:nvSpPr>
        <p:spPr>
          <a:xfrm>
            <a:off x="792051" y="4282133"/>
            <a:ext cx="1704313" cy="311624"/>
          </a:xfrm>
          <a:prstGeom prst="rect">
            <a:avLst/>
          </a:prstGeom>
          <a:noFill/>
        </p:spPr>
        <p:txBody>
          <a:bodyPr wrap="none" rtlCol="0">
            <a:spAutoFit/>
          </a:bodyPr>
          <a:lstStyle/>
          <a:p>
            <a:r>
              <a:rPr lang="es-ES" sz="1425" dirty="0"/>
              <a:t>Notas de consumo</a:t>
            </a:r>
          </a:p>
        </p:txBody>
      </p:sp>
      <p:sp>
        <p:nvSpPr>
          <p:cNvPr id="9" name="CuadroTexto 8"/>
          <p:cNvSpPr txBox="1"/>
          <p:nvPr/>
        </p:nvSpPr>
        <p:spPr>
          <a:xfrm>
            <a:off x="2232440" y="4282133"/>
            <a:ext cx="1846980" cy="530915"/>
          </a:xfrm>
          <a:prstGeom prst="rect">
            <a:avLst/>
          </a:prstGeom>
          <a:noFill/>
        </p:spPr>
        <p:txBody>
          <a:bodyPr wrap="none" rtlCol="0">
            <a:spAutoFit/>
          </a:bodyPr>
          <a:lstStyle/>
          <a:p>
            <a:pPr algn="ctr"/>
            <a:r>
              <a:rPr lang="es-ES" sz="1425" dirty="0"/>
              <a:t>Empresas en vez de</a:t>
            </a:r>
          </a:p>
          <a:p>
            <a:pPr algn="ctr"/>
            <a:r>
              <a:rPr lang="es-ES" sz="1425" dirty="0"/>
              <a:t>industrias</a:t>
            </a:r>
          </a:p>
        </p:txBody>
      </p:sp>
      <p:sp>
        <p:nvSpPr>
          <p:cNvPr id="10" name="CuadroTexto 9"/>
          <p:cNvSpPr txBox="1"/>
          <p:nvPr/>
        </p:nvSpPr>
        <p:spPr>
          <a:xfrm>
            <a:off x="3883760" y="4282132"/>
            <a:ext cx="1582484" cy="311624"/>
          </a:xfrm>
          <a:prstGeom prst="rect">
            <a:avLst/>
          </a:prstGeom>
          <a:noFill/>
        </p:spPr>
        <p:txBody>
          <a:bodyPr wrap="none" rtlCol="0">
            <a:spAutoFit/>
          </a:bodyPr>
          <a:lstStyle/>
          <a:p>
            <a:pPr algn="ctr"/>
            <a:r>
              <a:rPr lang="es-ES" sz="1425" dirty="0"/>
              <a:t>Historias de éxito</a:t>
            </a:r>
          </a:p>
        </p:txBody>
      </p:sp>
    </p:spTree>
    <p:extLst>
      <p:ext uri="{BB962C8B-B14F-4D97-AF65-F5344CB8AC3E}">
        <p14:creationId xmlns:p14="http://schemas.microsoft.com/office/powerpoint/2010/main" val="2506845964"/>
      </p:ext>
    </p:extLst>
  </p:cSld>
  <p:clrMapOvr>
    <a:masterClrMapping/>
  </p:clrMapOvr>
</p:sld>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werPoint Salvavidas">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bwMode="auto">
        <a:solidFill>
          <a:schemeClr val="bg1"/>
        </a:solidFill>
        <a:ln w="12700" algn="ctr">
          <a:solidFill>
            <a:schemeClr val="accent2"/>
          </a:solidFill>
          <a:miter lim="800000"/>
          <a:headEnd/>
          <a:tailEnd/>
        </a:ln>
        <a:effectLst/>
      </a:spPr>
      <a:bodyPr lIns="0" tIns="0" rIns="0" bIns="0" anchor="ctr"/>
      <a:lstStyle>
        <a:defPPr marL="0" marR="0" indent="0" algn="ctr" defTabSz="1019175" eaLnBrk="1" fontAlgn="auto" latinLnBrk="0" hangingPunct="1">
          <a:lnSpc>
            <a:spcPct val="100000"/>
          </a:lnSpc>
          <a:spcBef>
            <a:spcPts val="0"/>
          </a:spcBef>
          <a:spcAft>
            <a:spcPts val="0"/>
          </a:spcAft>
          <a:buClrTx/>
          <a:buSzPct val="85000"/>
          <a:buFont typeface="Marlett" pitchFamily="2" charset="2"/>
          <a:buNone/>
          <a:tabLst/>
          <a:defRPr kumimoji="0" sz="800" b="0" i="0" u="none" strike="noStrike" kern="0" cap="none" spc="0" normalizeH="0" baseline="0" dirty="0" smtClean="0">
            <a:ln>
              <a:noFill/>
            </a:ln>
            <a:solidFill>
              <a:schemeClr val="tx2"/>
            </a:solidFill>
            <a:effectLst/>
            <a:uLnTx/>
            <a:uFillTx/>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2.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3.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