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6" r:id="rId4"/>
    <p:sldMasterId id="2147483747" r:id="rId5"/>
    <p:sldMasterId id="21474837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Source Serif Pro"/>
      <p:regular r:id="rId47"/>
      <p:bold r:id="rId48"/>
      <p:italic r:id="rId49"/>
      <p:boldItalic r:id="rId50"/>
    </p:embeddedFont>
    <p:embeddedFont>
      <p:font typeface="Playfair Display"/>
      <p:regular r:id="rId51"/>
      <p:bold r:id="rId52"/>
      <p:italic r:id="rId53"/>
      <p:boldItalic r:id="rId54"/>
    </p:embeddedFont>
    <p:embeddedFont>
      <p:font typeface="Barlow Condensed SemiBold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Lora SemiBold"/>
      <p:regular r:id="rId63"/>
      <p:bold r:id="rId64"/>
      <p:italic r:id="rId65"/>
      <p:boldItalic r:id="rId66"/>
    </p:embeddedFont>
    <p:embeddedFont>
      <p:font typeface="Lora"/>
      <p:regular r:id="rId67"/>
      <p:bold r:id="rId68"/>
      <p:italic r:id="rId69"/>
      <p:boldItalic r:id="rId70"/>
    </p:embeddedFont>
    <p:embeddedFont>
      <p:font typeface="Archivo"/>
      <p:regular r:id="rId71"/>
      <p:bold r:id="rId72"/>
      <p:italic r:id="rId73"/>
      <p:boldItalic r:id="rId74"/>
    </p:embeddedFont>
    <p:embeddedFont>
      <p:font typeface="Open Sans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SourceSerifPro-bold.fntdata"/><Relationship Id="rId47" Type="http://schemas.openxmlformats.org/officeDocument/2006/relationships/font" Target="fonts/SourceSerifPro-regular.fntdata"/><Relationship Id="rId49" Type="http://schemas.openxmlformats.org/officeDocument/2006/relationships/font" Target="fonts/SourceSerifPr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Archivo-italic.fntdata"/><Relationship Id="rId72" Type="http://schemas.openxmlformats.org/officeDocument/2006/relationships/font" Target="fonts/Archivo-bold.fntdata"/><Relationship Id="rId31" Type="http://schemas.openxmlformats.org/officeDocument/2006/relationships/slide" Target="slides/slide24.xml"/><Relationship Id="rId75" Type="http://schemas.openxmlformats.org/officeDocument/2006/relationships/font" Target="fonts/OpenSans-regular.fntdata"/><Relationship Id="rId30" Type="http://schemas.openxmlformats.org/officeDocument/2006/relationships/slide" Target="slides/slide23.xml"/><Relationship Id="rId74" Type="http://schemas.openxmlformats.org/officeDocument/2006/relationships/font" Target="fonts/Archivo-boldItalic.fntdata"/><Relationship Id="rId33" Type="http://schemas.openxmlformats.org/officeDocument/2006/relationships/slide" Target="slides/slide26.xml"/><Relationship Id="rId77" Type="http://schemas.openxmlformats.org/officeDocument/2006/relationships/font" Target="fonts/OpenSans-italic.fntdata"/><Relationship Id="rId32" Type="http://schemas.openxmlformats.org/officeDocument/2006/relationships/slide" Target="slides/slide25.xml"/><Relationship Id="rId76" Type="http://schemas.openxmlformats.org/officeDocument/2006/relationships/font" Target="fonts/OpenSans-bold.fntdata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8" Type="http://schemas.openxmlformats.org/officeDocument/2006/relationships/font" Target="fonts/OpenSans-boldItalic.fntdata"/><Relationship Id="rId71" Type="http://schemas.openxmlformats.org/officeDocument/2006/relationships/font" Target="fonts/Archivo-regular.fntdata"/><Relationship Id="rId70" Type="http://schemas.openxmlformats.org/officeDocument/2006/relationships/font" Target="fonts/Lora-bold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3.xml"/><Relationship Id="rId64" Type="http://schemas.openxmlformats.org/officeDocument/2006/relationships/font" Target="fonts/LoraSemiBold-bold.fntdata"/><Relationship Id="rId63" Type="http://schemas.openxmlformats.org/officeDocument/2006/relationships/font" Target="fonts/LoraSemiBold-regular.fntdata"/><Relationship Id="rId22" Type="http://schemas.openxmlformats.org/officeDocument/2006/relationships/slide" Target="slides/slide15.xml"/><Relationship Id="rId66" Type="http://schemas.openxmlformats.org/officeDocument/2006/relationships/font" Target="fonts/LoraSemiBold-boldItalic.fntdata"/><Relationship Id="rId21" Type="http://schemas.openxmlformats.org/officeDocument/2006/relationships/slide" Target="slides/slide14.xml"/><Relationship Id="rId65" Type="http://schemas.openxmlformats.org/officeDocument/2006/relationships/font" Target="fonts/LoraSemiBold-italic.fntdata"/><Relationship Id="rId24" Type="http://schemas.openxmlformats.org/officeDocument/2006/relationships/slide" Target="slides/slide17.xml"/><Relationship Id="rId68" Type="http://schemas.openxmlformats.org/officeDocument/2006/relationships/font" Target="fonts/Lora-bold.fntdata"/><Relationship Id="rId23" Type="http://schemas.openxmlformats.org/officeDocument/2006/relationships/slide" Target="slides/slide16.xml"/><Relationship Id="rId67" Type="http://schemas.openxmlformats.org/officeDocument/2006/relationships/font" Target="fonts/Lora-regular.fntdata"/><Relationship Id="rId60" Type="http://schemas.openxmlformats.org/officeDocument/2006/relationships/font" Target="fonts/Montserrat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Lora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layfairDisplay-regular.fntdata"/><Relationship Id="rId50" Type="http://schemas.openxmlformats.org/officeDocument/2006/relationships/font" Target="fonts/SourceSerifPro-boldItalic.fntdata"/><Relationship Id="rId53" Type="http://schemas.openxmlformats.org/officeDocument/2006/relationships/font" Target="fonts/PlayfairDisplay-italic.fntdata"/><Relationship Id="rId52" Type="http://schemas.openxmlformats.org/officeDocument/2006/relationships/font" Target="fonts/PlayfairDisplay-bold.fntdata"/><Relationship Id="rId11" Type="http://schemas.openxmlformats.org/officeDocument/2006/relationships/slide" Target="slides/slide4.xml"/><Relationship Id="rId55" Type="http://schemas.openxmlformats.org/officeDocument/2006/relationships/font" Target="fonts/BarlowCondensedSemiBold-regular.fntdata"/><Relationship Id="rId10" Type="http://schemas.openxmlformats.org/officeDocument/2006/relationships/slide" Target="slides/slide3.xml"/><Relationship Id="rId54" Type="http://schemas.openxmlformats.org/officeDocument/2006/relationships/font" Target="fonts/PlayfairDisplay-boldItalic.fntdata"/><Relationship Id="rId13" Type="http://schemas.openxmlformats.org/officeDocument/2006/relationships/slide" Target="slides/slide6.xml"/><Relationship Id="rId57" Type="http://schemas.openxmlformats.org/officeDocument/2006/relationships/font" Target="fonts/BarlowCondensedSemiBold-italic.fntdata"/><Relationship Id="rId12" Type="http://schemas.openxmlformats.org/officeDocument/2006/relationships/slide" Target="slides/slide5.xml"/><Relationship Id="rId56" Type="http://schemas.openxmlformats.org/officeDocument/2006/relationships/font" Target="fonts/BarlowCondensedSemiBold-bold.fntdata"/><Relationship Id="rId15" Type="http://schemas.openxmlformats.org/officeDocument/2006/relationships/slide" Target="slides/slide8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7.xml"/><Relationship Id="rId58" Type="http://schemas.openxmlformats.org/officeDocument/2006/relationships/font" Target="fonts/BarlowCondensedSemiBold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sproduct.org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56a7fc61ca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56a7fc61ca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 — I’m Feli! Currently, Executive Director of the </a:t>
            </a:r>
            <a:r>
              <a:rPr lang="en" u="sng">
                <a:solidFill>
                  <a:schemeClr val="hlink"/>
                </a:solidFill>
                <a:hlinkClick r:id="rId2"/>
              </a:rPr>
              <a:t>News Product Alliance</a:t>
            </a:r>
            <a:r>
              <a:rPr lang="en"/>
              <a:t>, a community of support and practice for news product professionals.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Formerly, the Innovation Director and SembraMedia, a non-profit that support digital media entrepreneurs to develop sustainable business models. I led database restructures, website redesigns, and conducted first-of its kind international research. I also created Propulsorio, the first news product guide in Spanish focused on Latin American product thinkers.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like many of you, I began my career as a reporter. I was a general and business reporter.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73b7b412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73b7b412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573b7b412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573b7b412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573b7b412a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573b7b412a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573b7b412a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573b7b412a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573b7b412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573b7b412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573b7b412a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573b7b412a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573b7b412a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573b7b412a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f31a4a421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3f31a4a421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3f31a4a42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3f31a4a42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f31a4a421_0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3f31a4a421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6a7fc61c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56a7fc61c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3f31a4a421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3f31a4a421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f31a4a421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f31a4a421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3f31a4a421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3f31a4a421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3f3ac6ba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3f3ac6ba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3f3ac6ba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3f3ac6ba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f3ac6ba8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3f3ac6ba8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f3ac6ba8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f3ac6ba8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3f3ac6ba8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3f3ac6ba8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f3ac6ba85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f3ac6ba8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 hay nada peor que crear una solución para un problema que no existe. Antes de desarrollar un producto debemos hacer una investigación previa para confirmar si existe realmente una necesidad o fricción a ser solucionada.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f3ac6ba85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3f3ac6ba85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f31a4a42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13f31a4a42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3f3ac6ba8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3f3ac6ba8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3f3ac6ba8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3f3ac6ba8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3f3ac6ba8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3f3ac6ba8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3f3ac6ba85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3f3ac6ba85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3f3ac6ba85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3f3ac6ba85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3f3ac6ba85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3f3ac6ba85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f31a4a421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f31a4a421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f0e03ce3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ff0e03ce3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73b7b412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573b7b412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ff0e03c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ff0e03c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ff0e03ce3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ff0e03ce3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573b7b412a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573b7b412a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 1">
  <p:cSld name="TITLE_3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 1 1">
  <p:cSld name="TITLE_3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553" y="767126"/>
            <a:ext cx="7558902" cy="21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>
            <p:ph type="title"/>
          </p:nvPr>
        </p:nvSpPr>
        <p:spPr>
          <a:xfrm>
            <a:off x="792550" y="3582850"/>
            <a:ext cx="7558800" cy="13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600"/>
              <a:buFont typeface="Lora SemiBold"/>
              <a:buNone/>
              <a:defRPr sz="3600">
                <a:solidFill>
                  <a:srgbClr val="393939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90525" y="935900"/>
            <a:ext cx="8222100" cy="27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1_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2" name="Google Shape;72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bg>
      <p:bgPr>
        <a:solidFill>
          <a:schemeClr val="accent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">
  <p:cSld name="TITLE_AND_BODY_1_1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471900" y="319400"/>
            <a:ext cx="8222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471900" y="1919075"/>
            <a:ext cx="2501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3345300" y="1919075"/>
            <a:ext cx="24753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6192600" y="1919075"/>
            <a:ext cx="2501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4719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33705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62691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7265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  <p:sp>
        <p:nvSpPr>
          <p:cNvPr id="104" name="Google Shape;104;p24"/>
          <p:cNvSpPr txBox="1"/>
          <p:nvPr>
            <p:ph idx="2" type="body"/>
          </p:nvPr>
        </p:nvSpPr>
        <p:spPr>
          <a:xfrm>
            <a:off x="35977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  <p:sp>
        <p:nvSpPr>
          <p:cNvPr id="105" name="Google Shape;105;p24"/>
          <p:cNvSpPr txBox="1"/>
          <p:nvPr>
            <p:ph idx="3" type="body"/>
          </p:nvPr>
        </p:nvSpPr>
        <p:spPr>
          <a:xfrm>
            <a:off x="64963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bg>
      <p:bgPr>
        <a:solidFill>
          <a:schemeClr val="accent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1">
  <p:cSld name="TITLE_AND_TWO_COLUMNS_1_1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solidFill>
          <a:schemeClr val="accent4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TITLE_ONLY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4AB"/>
              </a:buClr>
              <a:buSzPts val="1800"/>
              <a:buNone/>
              <a:defRPr sz="1800">
                <a:solidFill>
                  <a:srgbClr val="19A4A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2_1">
    <p:bg>
      <p:bgPr>
        <a:solidFill>
          <a:schemeClr val="accent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9"/>
          <p:cNvSpPr txBox="1"/>
          <p:nvPr>
            <p:ph type="title"/>
          </p:nvPr>
        </p:nvSpPr>
        <p:spPr>
          <a:xfrm>
            <a:off x="1850350" y="16350"/>
            <a:ext cx="7074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00" y="89075"/>
            <a:ext cx="1640023" cy="4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ONE_COLUMN_TEXT_1"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type="title"/>
          </p:nvPr>
        </p:nvSpPr>
        <p:spPr>
          <a:xfrm>
            <a:off x="1365725" y="2648325"/>
            <a:ext cx="63882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ora SemiBold"/>
              <a:buNone/>
              <a:defRPr sz="360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2" name="Google Shape;142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0926" y="620550"/>
            <a:ext cx="5297802" cy="147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 txBox="1"/>
          <p:nvPr>
            <p:ph idx="1" type="subTitle"/>
          </p:nvPr>
        </p:nvSpPr>
        <p:spPr>
          <a:xfrm>
            <a:off x="546750" y="4460650"/>
            <a:ext cx="8050500" cy="5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i="1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2">
  <p:cSld name="MAIN_POINT_1_2"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i="1" sz="6000"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0" name="Google Shape;150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 1">
  <p:cSld name="MAIN_POINT_1_1_1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1" sz="6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3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4AB"/>
              </a:buClr>
              <a:buSzPts val="2100"/>
              <a:buNone/>
              <a:defRPr sz="2100">
                <a:solidFill>
                  <a:srgbClr val="19A4A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 txBox="1"/>
          <p:nvPr>
            <p:ph type="title"/>
          </p:nvPr>
        </p:nvSpPr>
        <p:spPr>
          <a:xfrm>
            <a:off x="263400" y="910600"/>
            <a:ext cx="4045200" cy="3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37"/>
          <p:cNvSpPr txBox="1"/>
          <p:nvPr>
            <p:ph idx="1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chemeClr val="accent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" name="Google Shape;168;p38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9" name="Google Shape;169;p3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" name="Google Shape;170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3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>
            <p:ph type="title"/>
          </p:nvPr>
        </p:nvSpPr>
        <p:spPr>
          <a:xfrm>
            <a:off x="0" y="-36634"/>
            <a:ext cx="9144000" cy="480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228600" spcFirstLastPara="1" rIns="2286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41"/>
          <p:cNvSpPr/>
          <p:nvPr/>
        </p:nvSpPr>
        <p:spPr>
          <a:xfrm>
            <a:off x="-4179" y="4951433"/>
            <a:ext cx="5698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2021 Smith, Baum, and Hope, for use by MTC 2021 participants only.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_2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4" name="Google Shape;184;p4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4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minor">
  <p:cSld name="Title_mino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>
            <p:ph type="title"/>
          </p:nvPr>
        </p:nvSpPr>
        <p:spPr>
          <a:xfrm>
            <a:off x="0" y="0"/>
            <a:ext cx="9144000" cy="480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0" lIns="228600" spcFirstLastPara="1" rIns="2286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43"/>
          <p:cNvSpPr/>
          <p:nvPr/>
        </p:nvSpPr>
        <p:spPr>
          <a:xfrm>
            <a:off x="-4179" y="4951433"/>
            <a:ext cx="5698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2021 Smith, Baum, and Hope, for use by MTC 2021 participants only.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2">
  <p:cSld name="TITLE_1_3"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1" name="Google Shape;191;p4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5" name="Google Shape;195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6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9" name="Google Shape;199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0" name="Google Shape;20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7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3" name="Google Shape;203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4" name="Google Shape;20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_8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7" name="Google Shape;207;p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8" name="Google Shape;20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9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1" name="Google Shape;211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2" name="Google Shape;21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8">
  <p:cSld name="TITLE_10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5" name="Google Shape;215;p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6" name="Google Shape;21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>
            <p:ph idx="10" type="dt"/>
          </p:nvPr>
        </p:nvSpPr>
        <p:spPr>
          <a:xfrm>
            <a:off x="457200" y="6250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 1">
  <p:cSld name="TITLE_1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2" name="Google Shape;222;p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3" name="Google Shape;22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5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1" name="Google Shape;231;p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 1">
  <p:cSld name="TITLE_3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 1 1">
  <p:cSld name="TITLE_3_1_1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553" y="767126"/>
            <a:ext cx="7558902" cy="21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8"/>
          <p:cNvSpPr txBox="1"/>
          <p:nvPr>
            <p:ph type="title"/>
          </p:nvPr>
        </p:nvSpPr>
        <p:spPr>
          <a:xfrm>
            <a:off x="792550" y="3582850"/>
            <a:ext cx="7558800" cy="13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600"/>
              <a:buFont typeface="Lora SemiBold"/>
              <a:buNone/>
              <a:defRPr sz="3600">
                <a:solidFill>
                  <a:srgbClr val="393939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Lora SemiBold"/>
              <a:buNone/>
              <a:defRPr sz="3400">
                <a:latin typeface="Lora SemiBold"/>
                <a:ea typeface="Lora SemiBold"/>
                <a:cs typeface="Lora SemiBold"/>
                <a:sym typeface="L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9"/>
          <p:cNvSpPr txBox="1"/>
          <p:nvPr>
            <p:ph type="ctrTitle"/>
          </p:nvPr>
        </p:nvSpPr>
        <p:spPr>
          <a:xfrm>
            <a:off x="390525" y="935900"/>
            <a:ext cx="8222100" cy="27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3" name="Google Shape;243;p59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1_1"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47" name="Google Shape;247;p6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" name="Google Shape;248;p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1" name="Google Shape;251;p6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54" name="Google Shape;254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5" name="Google Shape;255;p6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bg>
      <p:bgPr>
        <a:solidFill>
          <a:schemeClr val="accent4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59" name="Google Shape;259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0" name="Google Shape;260;p6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">
  <p:cSld name="TITLE_AND_BODY_1_1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"/>
          <p:cNvSpPr txBox="1"/>
          <p:nvPr>
            <p:ph type="title"/>
          </p:nvPr>
        </p:nvSpPr>
        <p:spPr>
          <a:xfrm>
            <a:off x="471900" y="319400"/>
            <a:ext cx="8222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9" name="Google Shape;269;p6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0" name="Google Shape;270;p6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6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5" name="Google Shape;275;p66"/>
          <p:cNvSpPr txBox="1"/>
          <p:nvPr>
            <p:ph idx="1" type="body"/>
          </p:nvPr>
        </p:nvSpPr>
        <p:spPr>
          <a:xfrm>
            <a:off x="471900" y="1919075"/>
            <a:ext cx="2501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6" name="Google Shape;276;p6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66"/>
          <p:cNvSpPr txBox="1"/>
          <p:nvPr>
            <p:ph idx="2" type="body"/>
          </p:nvPr>
        </p:nvSpPr>
        <p:spPr>
          <a:xfrm>
            <a:off x="3345300" y="1919075"/>
            <a:ext cx="24753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8" name="Google Shape;278;p66"/>
          <p:cNvSpPr txBox="1"/>
          <p:nvPr>
            <p:ph idx="3" type="body"/>
          </p:nvPr>
        </p:nvSpPr>
        <p:spPr>
          <a:xfrm>
            <a:off x="6192600" y="1919075"/>
            <a:ext cx="2501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1" name="Google Shape;281;p6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67"/>
          <p:cNvSpPr/>
          <p:nvPr/>
        </p:nvSpPr>
        <p:spPr>
          <a:xfrm>
            <a:off x="4719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67"/>
          <p:cNvSpPr/>
          <p:nvPr/>
        </p:nvSpPr>
        <p:spPr>
          <a:xfrm>
            <a:off x="33705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67"/>
          <p:cNvSpPr/>
          <p:nvPr/>
        </p:nvSpPr>
        <p:spPr>
          <a:xfrm>
            <a:off x="6269100" y="2113238"/>
            <a:ext cx="2403000" cy="2403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67"/>
          <p:cNvSpPr txBox="1"/>
          <p:nvPr>
            <p:ph idx="1" type="body"/>
          </p:nvPr>
        </p:nvSpPr>
        <p:spPr>
          <a:xfrm>
            <a:off x="7265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  <p:sp>
        <p:nvSpPr>
          <p:cNvPr id="286" name="Google Shape;286;p67"/>
          <p:cNvSpPr txBox="1"/>
          <p:nvPr>
            <p:ph idx="2" type="body"/>
          </p:nvPr>
        </p:nvSpPr>
        <p:spPr>
          <a:xfrm>
            <a:off x="35977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  <p:sp>
        <p:nvSpPr>
          <p:cNvPr id="287" name="Google Shape;287;p67"/>
          <p:cNvSpPr txBox="1"/>
          <p:nvPr>
            <p:ph idx="3" type="body"/>
          </p:nvPr>
        </p:nvSpPr>
        <p:spPr>
          <a:xfrm>
            <a:off x="6496350" y="2740075"/>
            <a:ext cx="1948500" cy="11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2pPr>
            <a:lvl3pPr indent="-355600" lvl="2" marL="13716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3pPr>
            <a:lvl4pPr indent="-355600" lvl="3" marL="18288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4pPr>
            <a:lvl5pPr indent="-355600" lvl="4" marL="22860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5pPr>
            <a:lvl6pPr indent="-355600" lvl="5" marL="2743200" rtl="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 b="1" sz="2000"/>
            </a:lvl6pPr>
            <a:lvl7pPr indent="-355600" lvl="6" marL="3200400" rtl="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 b="1" sz="2000"/>
            </a:lvl7pPr>
            <a:lvl8pPr indent="-355600" lvl="7" marL="3657600" rtl="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 b="1" sz="2000"/>
            </a:lvl8pPr>
            <a:lvl9pPr indent="-355600" lvl="8" marL="4114800" rtl="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b="1" sz="20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bg>
      <p:bgPr>
        <a:solidFill>
          <a:schemeClr val="accent4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1" name="Google Shape;291;p6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2" name="Google Shape;292;p6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3" name="Google Shape;293;p6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1">
  <p:cSld name="TITLE_AND_TWO_COLUMNS_1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7" name="Google Shape;297;p6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8" name="Google Shape;298;p6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9" name="Google Shape;299;p6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solidFill>
          <a:schemeClr val="accent4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3" name="Google Shape;303;p7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TITLE_ONLY_1_1"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4AB"/>
              </a:buClr>
              <a:buSzPts val="1800"/>
              <a:buNone/>
              <a:defRPr sz="1800">
                <a:solidFill>
                  <a:srgbClr val="19A4A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6" name="Google Shape;306;p7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2_1">
    <p:bg>
      <p:bgPr>
        <a:solidFill>
          <a:schemeClr val="accent4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2"/>
          <p:cNvSpPr txBox="1"/>
          <p:nvPr>
            <p:ph type="title"/>
          </p:nvPr>
        </p:nvSpPr>
        <p:spPr>
          <a:xfrm>
            <a:off x="1850350" y="16350"/>
            <a:ext cx="7074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" name="Google Shape;310;p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00" y="89075"/>
            <a:ext cx="1640023" cy="4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5" name="Google Shape;315;p7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6" name="Google Shape;316;p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ONE_COLUMN_TEXT_1">
    <p:bg>
      <p:bgPr>
        <a:solidFill>
          <a:schemeClr val="accent4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7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" name="Google Shape;321;p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5"/>
          <p:cNvSpPr txBox="1"/>
          <p:nvPr>
            <p:ph type="title"/>
          </p:nvPr>
        </p:nvSpPr>
        <p:spPr>
          <a:xfrm>
            <a:off x="1365725" y="2648325"/>
            <a:ext cx="63882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ora SemiBold"/>
              <a:buNone/>
              <a:defRPr sz="360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4" name="Google Shape;324;p7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0926" y="620550"/>
            <a:ext cx="5297802" cy="147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5"/>
          <p:cNvSpPr txBox="1"/>
          <p:nvPr>
            <p:ph idx="1" type="subTitle"/>
          </p:nvPr>
        </p:nvSpPr>
        <p:spPr>
          <a:xfrm>
            <a:off x="546750" y="4460650"/>
            <a:ext cx="8050500" cy="5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6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i="1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9" name="Google Shape;329;p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2">
  <p:cSld name="MAIN_POINT_1_2">
    <p:bg>
      <p:bgPr>
        <a:solidFill>
          <a:schemeClr val="dk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7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i="1" sz="6000"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2" name="Google Shape;332;p7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 1">
  <p:cSld name="MAIN_POINT_1_1_1"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8"/>
          <p:cNvSpPr txBox="1"/>
          <p:nvPr>
            <p:ph type="title"/>
          </p:nvPr>
        </p:nvSpPr>
        <p:spPr>
          <a:xfrm>
            <a:off x="546750" y="472500"/>
            <a:ext cx="8050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1" sz="6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5" name="Google Shape;335;p7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highlight>
                  <a:srgbClr val="393939"/>
                </a:highlight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9" name="Google Shape;339;p7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4AB"/>
              </a:buClr>
              <a:buSzPts val="2100"/>
              <a:buNone/>
              <a:defRPr sz="2100">
                <a:solidFill>
                  <a:srgbClr val="19A4A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0" name="Google Shape;340;p7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1" name="Google Shape;341;p7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0"/>
          <p:cNvSpPr txBox="1"/>
          <p:nvPr>
            <p:ph type="title"/>
          </p:nvPr>
        </p:nvSpPr>
        <p:spPr>
          <a:xfrm>
            <a:off x="263400" y="910600"/>
            <a:ext cx="4045200" cy="3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5" name="Google Shape;345;p80"/>
          <p:cNvSpPr txBox="1"/>
          <p:nvPr>
            <p:ph idx="1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6" name="Google Shape;346;p8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chemeClr val="accent4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0" name="Google Shape;350;p8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1" name="Google Shape;351;p8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2" name="Google Shape;352;p8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5" name="Google Shape;355;p8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" name="Google Shape;356;p8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9" name="Google Shape;359;p8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0" name="Google Shape;360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4"/>
          <p:cNvSpPr txBox="1"/>
          <p:nvPr>
            <p:ph type="title"/>
          </p:nvPr>
        </p:nvSpPr>
        <p:spPr>
          <a:xfrm>
            <a:off x="0" y="-36634"/>
            <a:ext cx="9144000" cy="480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228600" spcFirstLastPara="1" rIns="2286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84"/>
          <p:cNvSpPr/>
          <p:nvPr/>
        </p:nvSpPr>
        <p:spPr>
          <a:xfrm>
            <a:off x="-4179" y="4951433"/>
            <a:ext cx="5698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2021 Smith, Baum, and Hope, for use by MTC 2021 participants only.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_2"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6" name="Google Shape;366;p8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Google Shape;367;p8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minor">
  <p:cSld name="Title_minor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6"/>
          <p:cNvSpPr txBox="1"/>
          <p:nvPr>
            <p:ph type="title"/>
          </p:nvPr>
        </p:nvSpPr>
        <p:spPr>
          <a:xfrm>
            <a:off x="0" y="0"/>
            <a:ext cx="9144000" cy="480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0" lIns="228600" spcFirstLastPara="1" rIns="2286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86"/>
          <p:cNvSpPr/>
          <p:nvPr/>
        </p:nvSpPr>
        <p:spPr>
          <a:xfrm>
            <a:off x="-4179" y="4951433"/>
            <a:ext cx="5698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2021 Smith, Baum, and Hope, for use by MTC 2021 participants only.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2">
  <p:cSld name="TITLE_1_3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3" name="Google Shape;373;p8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4" name="Google Shape;374;p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7" name="Google Shape;377;p8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8" name="Google Shape;378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6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1" name="Google Shape;381;p8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2" name="Google Shape;382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7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5" name="Google Shape;385;p9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6" name="Google Shape;386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_8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9" name="Google Shape;389;p9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0" name="Google Shape;390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9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3" name="Google Shape;393;p9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4" name="Google Shape;394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8">
  <p:cSld name="TITLE_10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7" name="Google Shape;397;p9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8" name="Google Shape;398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4"/>
          <p:cNvSpPr txBox="1"/>
          <p:nvPr>
            <p:ph idx="10" type="dt"/>
          </p:nvPr>
        </p:nvSpPr>
        <p:spPr>
          <a:xfrm>
            <a:off x="457200" y="6250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right">
  <p:cSld name="TITLE_AND_BODY_1_2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5"/>
          <p:cNvSpPr txBox="1"/>
          <p:nvPr>
            <p:ph type="title"/>
          </p:nvPr>
        </p:nvSpPr>
        <p:spPr>
          <a:xfrm>
            <a:off x="517350" y="1426800"/>
            <a:ext cx="3871200" cy="101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98B5"/>
              </a:buClr>
              <a:buSzPts val="3600"/>
              <a:buNone/>
              <a:defRPr sz="3600">
                <a:solidFill>
                  <a:srgbClr val="4298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1" type="body"/>
          </p:nvPr>
        </p:nvSpPr>
        <p:spPr>
          <a:xfrm>
            <a:off x="517350" y="2684175"/>
            <a:ext cx="3871200" cy="20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>
                <a:solidFill>
                  <a:srgbClr val="253645"/>
                </a:solidFill>
              </a:defRPr>
            </a:lvl1pPr>
            <a:lvl2pPr indent="-355600" lvl="1" marL="914400" rtl="0">
              <a:spcBef>
                <a:spcPts val="48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17500" lvl="3" marL="18288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8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8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Clr>
                <a:srgbClr val="61A4AC"/>
              </a:buClr>
              <a:buSzPts val="1400"/>
              <a:buChar char="●"/>
              <a:defRPr sz="1800"/>
            </a:lvl8pPr>
            <a:lvl9pPr indent="-317500" lvl="8" marL="4114800" rtl="0">
              <a:spcBef>
                <a:spcPts val="360"/>
              </a:spcBef>
              <a:spcAft>
                <a:spcPts val="1600"/>
              </a:spcAft>
              <a:buClr>
                <a:srgbClr val="61A4AC"/>
              </a:buClr>
              <a:buSzPts val="1400"/>
              <a:buChar char="●"/>
              <a:defRPr sz="1800"/>
            </a:lvl9pPr>
          </a:lstStyle>
          <a:p/>
        </p:txBody>
      </p:sp>
      <p:sp>
        <p:nvSpPr>
          <p:cNvPr id="405" name="Google Shape;405;p95"/>
          <p:cNvSpPr/>
          <p:nvPr/>
        </p:nvSpPr>
        <p:spPr>
          <a:xfrm>
            <a:off x="4998975" y="0"/>
            <a:ext cx="4145100" cy="514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6" name="Google Shape;406;p95"/>
          <p:cNvCxnSpPr/>
          <p:nvPr/>
        </p:nvCxnSpPr>
        <p:spPr>
          <a:xfrm>
            <a:off x="4998975" y="-13500"/>
            <a:ext cx="0" cy="514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7" name="Google Shape;407;p95"/>
          <p:cNvPicPr preferRelativeResize="0"/>
          <p:nvPr/>
        </p:nvPicPr>
        <p:blipFill rotWithShape="1">
          <a:blip r:embed="rId2">
            <a:alphaModFix/>
          </a:blip>
          <a:srcRect b="0" l="59455" r="0" t="0"/>
          <a:stretch/>
        </p:blipFill>
        <p:spPr>
          <a:xfrm flipH="1">
            <a:off x="288751" y="335150"/>
            <a:ext cx="3707423" cy="4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10" name="Google Shape;410;p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solidFill>
          <a:schemeClr val="accent4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3" name="Google Shape;413;p9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3">
    <p:bg>
      <p:bgPr>
        <a:solidFill>
          <a:schemeClr val="accent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16" name="Google Shape;416;p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3">
  <p:cSld name="MAIN_POINT_4">
    <p:bg>
      <p:bgPr>
        <a:solidFill>
          <a:schemeClr val="accent3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21" name="Google Shape;421;p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2">
  <p:cSld name="TITLE_ONLY_2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4" name="Google Shape;424;p10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43" Type="http://schemas.openxmlformats.org/officeDocument/2006/relationships/theme" Target="../theme/theme3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77.xml"/><Relationship Id="rId46" Type="http://schemas.openxmlformats.org/officeDocument/2006/relationships/theme" Target="../theme/theme2.xml"/><Relationship Id="rId23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98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0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Lora SemiBold"/>
              <a:buNone/>
              <a:defRPr i="0" sz="3200" u="none" cap="none" strike="noStrike">
                <a:solidFill>
                  <a:srgbClr val="393939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Font typeface="Open Sans"/>
              <a:buChar char="●"/>
              <a:defRPr i="0" sz="18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●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●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noFill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Lora SemiBold"/>
              <a:buNone/>
              <a:defRPr i="0" sz="3200" u="none" cap="none" strike="noStrike">
                <a:solidFill>
                  <a:srgbClr val="393939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4" name="Google Shape;234;p5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Font typeface="Open Sans"/>
              <a:buChar char="●"/>
              <a:defRPr i="0" sz="18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●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●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93939"/>
              </a:buClr>
              <a:buSzPts val="1400"/>
              <a:buFont typeface="Open Sans"/>
              <a:buChar char="○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93939"/>
              </a:buClr>
              <a:buSzPts val="1400"/>
              <a:buFont typeface="Open Sans"/>
              <a:buChar char="■"/>
              <a:defRPr i="0" sz="1400" u="none" cap="none" strike="noStrike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5" name="Google Shape;235;p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9393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hyperlink" Target="https://membershipguide.org/handbook/getting-started-with-membership/discovering-our-value-proposition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hyperlink" Target="https://membershipguide.org/wp-content/uploads/2020/09/2020-08-27-Strategyzer-Ad-LibTemplate.pdf" TargetMode="External"/><Relationship Id="rId5" Type="http://schemas.openxmlformats.org/officeDocument/2006/relationships/hyperlink" Target="https://membershipguide.org/wp-content/uploads/2020/09/2020-08-27-Strategyzer-Ad-LibTemplat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hyperlink" Target="mailto:feli@newsproduct.or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hyperlink" Target="https://propulsorio.com/wp-content/uploads/2021/08/PROPULSORIO-plantilla-investigacio%CC%81n.pdf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hyperlink" Target="mailto:hello@newsproduct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11"/>
          <p:cNvSpPr txBox="1"/>
          <p:nvPr>
            <p:ph type="title"/>
          </p:nvPr>
        </p:nvSpPr>
        <p:spPr>
          <a:xfrm>
            <a:off x="627775" y="1264700"/>
            <a:ext cx="8122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Aunque empiezan a aparecer roles de Producto, todavía hay un enorme camino a recorrer en cuanto a la conformación de equipos dedicados.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08" name="Google Shape;50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250" y="1990500"/>
            <a:ext cx="4958352" cy="2809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111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0" name="Google Shape;510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11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ÁREA O ROL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2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QUÉ ES PRODUCTO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17" name="Google Shape;517;p112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8" name="Google Shape;51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12"/>
          <p:cNvSpPr txBox="1"/>
          <p:nvPr>
            <p:ph idx="1" type="subTitle"/>
          </p:nvPr>
        </p:nvSpPr>
        <p:spPr>
          <a:xfrm>
            <a:off x="609625" y="1466775"/>
            <a:ext cx="6971400" cy="17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ora"/>
              <a:buChar char="👉"/>
            </a:pPr>
            <a:r>
              <a:rPr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Producto como tangible o lo que hacemos 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ora"/>
              <a:buChar char="👉"/>
            </a:pPr>
            <a:r>
              <a:rPr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Producto como área o rol dentro del medio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ora"/>
              <a:buChar char="👉"/>
            </a:pPr>
            <a:r>
              <a:rPr b="1" lang="en" sz="2200">
                <a:solidFill>
                  <a:schemeClr val="lt1"/>
                </a:solidFill>
                <a:highlight>
                  <a:schemeClr val="dk1"/>
                </a:highlight>
                <a:latin typeface="Lora"/>
                <a:ea typeface="Lora"/>
                <a:cs typeface="Lora"/>
                <a:sym typeface="Lora"/>
              </a:rPr>
              <a:t>Producto como filosofía o forma de pensar</a:t>
            </a:r>
            <a:endParaRPr b="1" sz="2200">
              <a:solidFill>
                <a:schemeClr val="lt1"/>
              </a:solidFill>
              <a:highlight>
                <a:schemeClr val="dk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3"/>
          <p:cNvSpPr txBox="1"/>
          <p:nvPr>
            <p:ph type="title"/>
          </p:nvPr>
        </p:nvSpPr>
        <p:spPr>
          <a:xfrm>
            <a:off x="583750" y="1057000"/>
            <a:ext cx="6738900" cy="75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ora"/>
                <a:ea typeface="Lora"/>
                <a:cs typeface="Lora"/>
                <a:sym typeface="Lora"/>
              </a:rPr>
              <a:t>Los pensadores de Producto están comprometidos con…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5" name="Google Shape;525;p113"/>
          <p:cNvSpPr txBox="1"/>
          <p:nvPr>
            <p:ph idx="1" type="body"/>
          </p:nvPr>
        </p:nvSpPr>
        <p:spPr>
          <a:xfrm>
            <a:off x="679700" y="1618050"/>
            <a:ext cx="8321400" cy="3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Entender las necesidades de la audiencia.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Establecer y aclarar los resultados comerciales deseados.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Crear productos que brinden valor a las audiencias y sirvan a los objetivos de la organización.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Colaborar y comunicarse claramente entre equipos y funciones.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6" name="Google Shape;526;p113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FILOSOFÍA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7" name="Google Shape;527;p113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8" name="Google Shape;528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4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4" name="Google Shape;534;p114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5" name="Google Shape;535;p114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" name="Google Shape;536;p114"/>
          <p:cNvSpPr txBox="1"/>
          <p:nvPr>
            <p:ph idx="1" type="subTitle"/>
          </p:nvPr>
        </p:nvSpPr>
        <p:spPr>
          <a:xfrm>
            <a:off x="679700" y="1392825"/>
            <a:ext cx="72372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En nuestra encuesta inicial a la comunidad,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más del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70%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dijo que no tiene </a:t>
            </a:r>
            <a:r>
              <a:rPr i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Producto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en su título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 Y solo el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22% de los asistentes al NPA Summit tenían títulos de </a:t>
            </a:r>
            <a:r>
              <a:rPr i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Product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, aunque el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60% se identificó con funciones puente o de Producto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Nuestra comunidad también está formada por científicos de datos, ejecutivos de noticias, periodistas y tecnólogos que se identifican como pensadores de Producto.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37" name="Google Shape;53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14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FILOSOFÍA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15"/>
          <p:cNvSpPr txBox="1"/>
          <p:nvPr>
            <p:ph type="title"/>
          </p:nvPr>
        </p:nvSpPr>
        <p:spPr>
          <a:xfrm>
            <a:off x="650950" y="584750"/>
            <a:ext cx="7688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Habilidades periodísticas</a:t>
            </a:r>
            <a:r>
              <a:rPr b="1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⇄ Habilidades de Producto</a:t>
            </a:r>
            <a:endParaRPr b="1"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44" name="Google Shape;544;p115"/>
          <p:cNvSpPr txBox="1"/>
          <p:nvPr>
            <p:ph idx="1" type="body"/>
          </p:nvPr>
        </p:nvSpPr>
        <p:spPr>
          <a:xfrm>
            <a:off x="607500" y="2011525"/>
            <a:ext cx="8536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Entrevistas y reportajes ⇄ Investigaciones de audiencia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Escribir un sumario ⇄ Establecer objetivos y aclarar la propuesta de valor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Proponer una nota ⇄ Presentar un producto (boletín informativo, podcast, etc.)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Administrar un calendario editorial ⇄ Administrar una hoja de ruta o roadmap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Especializarse en un solo tema ⇄ Mantener e iterar un producto</a:t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6"/>
          <p:cNvSpPr txBox="1"/>
          <p:nvPr>
            <p:ph type="title"/>
          </p:nvPr>
        </p:nvSpPr>
        <p:spPr>
          <a:xfrm>
            <a:off x="637125" y="948638"/>
            <a:ext cx="72429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News product thinkers can hold many roles across a news organization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550" name="Google Shape;55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525" y="1778700"/>
            <a:ext cx="5355775" cy="3068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116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2" name="Google Shape;55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16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FILOSOFÍA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17"/>
          <p:cNvSpPr txBox="1"/>
          <p:nvPr>
            <p:ph type="title"/>
          </p:nvPr>
        </p:nvSpPr>
        <p:spPr>
          <a:xfrm>
            <a:off x="546750" y="472500"/>
            <a:ext cx="6862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Los pensadores de Producto utilizan marcos y herramientas para </a:t>
            </a:r>
            <a:r>
              <a:rPr i="0"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conectar los puntos</a:t>
            </a:r>
            <a:r>
              <a:rPr i="0" lang="en" sz="2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entre las áreas editorial, de desarrollo de audiencias, tecnología y negocio. </a:t>
            </a:r>
            <a:endParaRPr i="0" sz="2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9" name="Google Shape;559;p117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0" name="Google Shape;560;p117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FILOSOFÍA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18"/>
          <p:cNvSpPr txBox="1"/>
          <p:nvPr>
            <p:ph type="title"/>
          </p:nvPr>
        </p:nvSpPr>
        <p:spPr>
          <a:xfrm>
            <a:off x="546750" y="1262375"/>
            <a:ext cx="8050500" cy="3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Misión, visión y propuesta de valor</a:t>
            </a:r>
            <a:r>
              <a:rPr b="1" i="0" lang="en" sz="3600">
                <a:solidFill>
                  <a:srgbClr val="F8BB15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i="0" lang="en" sz="3600">
                <a:latin typeface="Lora"/>
                <a:ea typeface="Lora"/>
                <a:cs typeface="Lora"/>
                <a:sym typeface="Lora"/>
              </a:rPr>
              <a:t>como punto de partida para la estrategia de Producto</a:t>
            </a:r>
            <a:endParaRPr b="1" i="0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9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71" name="Google Shape;571;p119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MISIÓN, VISIÓN Y VALORES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2" name="Google Shape;572;p119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3" name="Google Shape;57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19"/>
          <p:cNvSpPr txBox="1"/>
          <p:nvPr/>
        </p:nvSpPr>
        <p:spPr>
          <a:xfrm>
            <a:off x="628600" y="1394450"/>
            <a:ext cx="6778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La </a:t>
            </a:r>
            <a:r>
              <a:rPr b="1"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misión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es el propósito organizacional, la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razón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de ser, y está orientada a la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acción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La </a:t>
            </a:r>
            <a:r>
              <a:rPr b="1"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visión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describe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cómo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se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vería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el mundo si la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organización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cumpliera su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misión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, es inspiracional y aspiracional, está orientada a resultados. 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Los </a:t>
            </a:r>
            <a:r>
              <a:rPr b="1"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valores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son los principios y la cultura que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guían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la toma de decisiones en una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organización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20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80" name="Google Shape;580;p120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MISIÓN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1" name="Google Shape;581;p120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2" name="Google Shape;582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20"/>
          <p:cNvSpPr txBox="1"/>
          <p:nvPr/>
        </p:nvSpPr>
        <p:spPr>
          <a:xfrm>
            <a:off x="628600" y="1271250"/>
            <a:ext cx="6778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Cómo armar una declaración de misión para nuestra organización y qué debemos incluir 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4" name="Google Shape;584;p120"/>
          <p:cNvSpPr txBox="1"/>
          <p:nvPr/>
        </p:nvSpPr>
        <p:spPr>
          <a:xfrm>
            <a:off x="679700" y="2241050"/>
            <a:ext cx="68784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Qué hace la organización, cómo lo hace y por qué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Qué problema quiere resolver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Qué resultados quiere alcanzar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Los valores de la organización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 qué público se dirige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3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4" name="Google Shape;434;p103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5" name="Google Shape;435;p103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6" name="Google Shape;43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03"/>
          <p:cNvSpPr txBox="1"/>
          <p:nvPr>
            <p:ph idx="4294967295" type="body"/>
          </p:nvPr>
        </p:nvSpPr>
        <p:spPr>
          <a:xfrm>
            <a:off x="649850" y="1208350"/>
            <a:ext cx="66321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News Product Alliance 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es una </a:t>
            </a:r>
            <a:r>
              <a:rPr b="1" lang="en" sz="2200">
                <a:solidFill>
                  <a:srgbClr val="19A4AB"/>
                </a:solidFill>
                <a:latin typeface="Lora"/>
                <a:ea typeface="Lora"/>
                <a:cs typeface="Lora"/>
                <a:sym typeface="Lora"/>
              </a:rPr>
              <a:t>comunidad global de apoyo y práctica para pensadores de producto en medios. </a:t>
            </a:r>
            <a:endParaRPr b="1" sz="2200">
              <a:solidFill>
                <a:srgbClr val="19A4AB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Nuestra misión es elevar la disciplina de gestión de Producto en medios y ampliar la diversidad de perfiles que acceden a roles de toma de decisiones en el campo.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1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90" name="Google Shape;590;p121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VISIÓN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1" name="Google Shape;591;p121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2" name="Google Shape;592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21"/>
          <p:cNvSpPr txBox="1"/>
          <p:nvPr/>
        </p:nvSpPr>
        <p:spPr>
          <a:xfrm>
            <a:off x="679700" y="1200475"/>
            <a:ext cx="677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Cuáles son las 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características</a:t>
            </a:r>
            <a:r>
              <a:rPr lang="en" sz="18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de una declaración de visión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94" name="Google Shape;594;p121"/>
          <p:cNvSpPr txBox="1"/>
          <p:nvPr/>
        </p:nvSpPr>
        <p:spPr>
          <a:xfrm>
            <a:off x="731050" y="1939375"/>
            <a:ext cx="6878400" cy="21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Enfocada en el futuro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Simple y clara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Magnetica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Inspiracional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Logica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22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MISIÓN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00" name="Google Shape;600;p122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1" name="Google Shape;601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22"/>
          <p:cNvSpPr txBox="1"/>
          <p:nvPr/>
        </p:nvSpPr>
        <p:spPr>
          <a:xfrm>
            <a:off x="583750" y="1166850"/>
            <a:ext cx="700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Tómense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cinco minutos para reescribir la declaración de misión de su medio como si recién empezara… </a:t>
            </a:r>
            <a:endParaRPr sz="18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3" name="Google Shape;603;p122"/>
          <p:cNvSpPr/>
          <p:nvPr/>
        </p:nvSpPr>
        <p:spPr>
          <a:xfrm>
            <a:off x="679700" y="2073800"/>
            <a:ext cx="7359000" cy="23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701" y="1076851"/>
            <a:ext cx="1062025" cy="8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23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10" name="Google Shape;610;p123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EJEMPLO DE VISIÓN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1" name="Google Shape;611;p123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2" name="Google Shape;612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23"/>
          <p:cNvSpPr txBox="1"/>
          <p:nvPr/>
        </p:nvSpPr>
        <p:spPr>
          <a:xfrm>
            <a:off x="1014150" y="1148725"/>
            <a:ext cx="70092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r>
              <a:rPr i="1" lang="en" sz="16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Con el tiempo, creemos que el pensamiento de Producto conducirá a un marco ético evolucionado en las redacciones, a medida que los líderes que forman parte de nuestra comunidad descubran juntos formas virtuosas de alinear los objetivos editoriales, de audiencia, comerciales y tecnológicos para construir empresas de noticias prósperas.</a:t>
            </a:r>
            <a:endParaRPr i="1"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Distribuirán información precisa, representarán diversas perspectivas y realidades, y empoderarán a personas de todo tipo para que tomen decisiones informadas en su vida diaria”.</a:t>
            </a:r>
            <a:endParaRPr i="1"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4" name="Google Shape;614;p123"/>
          <p:cNvSpPr txBox="1"/>
          <p:nvPr/>
        </p:nvSpPr>
        <p:spPr>
          <a:xfrm>
            <a:off x="5023350" y="4350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News Product Alliance</a:t>
            </a:r>
            <a:r>
              <a:rPr b="1"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24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20" name="Google Shape;620;p124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PROPUESTA DE VALOR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1" name="Google Shape;621;p124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2" name="Google Shape;62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24"/>
          <p:cNvSpPr txBox="1"/>
          <p:nvPr/>
        </p:nvSpPr>
        <p:spPr>
          <a:xfrm>
            <a:off x="679700" y="1384600"/>
            <a:ext cx="6255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Una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propuesta de valor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es una declaración que describe el </a:t>
            </a: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valor o el beneficio que su público objetivo recibirá de la organización.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Desde una perspectiva comercial, las organizaciones que brindan una propuesta de valor única o satisfacen las necesidades de sus audiencias de una manera mejor o más eficiente tienen más probabilidades de tener éxito.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5"/>
          <p:cNvSpPr txBox="1"/>
          <p:nvPr/>
        </p:nvSpPr>
        <p:spPr>
          <a:xfrm>
            <a:off x="198475" y="2634213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29" name="Google Shape;629;p125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PROPUESTA DE VALOR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0" name="Google Shape;630;p125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1" name="Google Shape;631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25"/>
          <p:cNvSpPr txBox="1"/>
          <p:nvPr/>
        </p:nvSpPr>
        <p:spPr>
          <a:xfrm>
            <a:off x="673950" y="1052725"/>
            <a:ext cx="779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Empecemos por definir qué hace </a:t>
            </a:r>
            <a:r>
              <a:rPr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única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 nuestra organización.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3" name="Google Shape;633;p125"/>
          <p:cNvSpPr txBox="1"/>
          <p:nvPr/>
        </p:nvSpPr>
        <p:spPr>
          <a:xfrm>
            <a:off x="6207700" y="4381700"/>
            <a:ext cx="25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Basado en el modelo de Membership Puzzle Project</a:t>
            </a:r>
            <a:endParaRPr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34" name="Google Shape;634;p125"/>
          <p:cNvGrpSpPr/>
          <p:nvPr/>
        </p:nvGrpSpPr>
        <p:grpSpPr>
          <a:xfrm>
            <a:off x="675179" y="1765400"/>
            <a:ext cx="8075222" cy="2517725"/>
            <a:chOff x="469429" y="1312725"/>
            <a:chExt cx="8075222" cy="2517725"/>
          </a:xfrm>
        </p:grpSpPr>
        <p:grpSp>
          <p:nvGrpSpPr>
            <p:cNvPr id="635" name="Google Shape;635;p125"/>
            <p:cNvGrpSpPr/>
            <p:nvPr/>
          </p:nvGrpSpPr>
          <p:grpSpPr>
            <a:xfrm>
              <a:off x="557940" y="1312725"/>
              <a:ext cx="7986685" cy="698725"/>
              <a:chOff x="557940" y="1084125"/>
              <a:chExt cx="7986685" cy="698725"/>
            </a:xfrm>
          </p:grpSpPr>
          <p:sp>
            <p:nvSpPr>
              <p:cNvPr id="636" name="Google Shape;636;p125"/>
              <p:cNvSpPr txBox="1"/>
              <p:nvPr/>
            </p:nvSpPr>
            <p:spPr>
              <a:xfrm>
                <a:off x="557940" y="1084125"/>
                <a:ext cx="3302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Lora"/>
                    <a:ea typeface="Lora"/>
                    <a:cs typeface="Lora"/>
                    <a:sym typeface="Lora"/>
                  </a:rPr>
                  <a:t>Somos los primeros en...</a:t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37" name="Google Shape;637;p125"/>
              <p:cNvSpPr/>
              <p:nvPr/>
            </p:nvSpPr>
            <p:spPr>
              <a:xfrm>
                <a:off x="572724" y="1343950"/>
                <a:ext cx="7971900" cy="438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38" name="Google Shape;638;p125"/>
            <p:cNvGrpSpPr/>
            <p:nvPr/>
          </p:nvGrpSpPr>
          <p:grpSpPr>
            <a:xfrm>
              <a:off x="469429" y="3043020"/>
              <a:ext cx="8075221" cy="787430"/>
              <a:chOff x="469429" y="2814420"/>
              <a:chExt cx="8075221" cy="787430"/>
            </a:xfrm>
          </p:grpSpPr>
          <p:sp>
            <p:nvSpPr>
              <p:cNvPr id="639" name="Google Shape;639;p125"/>
              <p:cNvSpPr/>
              <p:nvPr/>
            </p:nvSpPr>
            <p:spPr>
              <a:xfrm>
                <a:off x="547249" y="3162950"/>
                <a:ext cx="7997400" cy="438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40" name="Google Shape;640;p125"/>
              <p:cNvSpPr txBox="1"/>
              <p:nvPr/>
            </p:nvSpPr>
            <p:spPr>
              <a:xfrm>
                <a:off x="469429" y="2814420"/>
                <a:ext cx="30000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Lora"/>
                    <a:ea typeface="Lora"/>
                    <a:cs typeface="Lora"/>
                    <a:sym typeface="Lora"/>
                  </a:rPr>
                  <a:t>Somos los mejores en...</a:t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41" name="Google Shape;641;p125"/>
            <p:cNvGrpSpPr/>
            <p:nvPr/>
          </p:nvGrpSpPr>
          <p:grpSpPr>
            <a:xfrm>
              <a:off x="546860" y="2224520"/>
              <a:ext cx="7997791" cy="696430"/>
              <a:chOff x="546860" y="1995920"/>
              <a:chExt cx="7997791" cy="696430"/>
            </a:xfrm>
          </p:grpSpPr>
          <p:sp>
            <p:nvSpPr>
              <p:cNvPr id="642" name="Google Shape;642;p125"/>
              <p:cNvSpPr/>
              <p:nvPr/>
            </p:nvSpPr>
            <p:spPr>
              <a:xfrm>
                <a:off x="547251" y="2253450"/>
                <a:ext cx="7997400" cy="438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43" name="Google Shape;643;p125"/>
              <p:cNvSpPr txBox="1"/>
              <p:nvPr/>
            </p:nvSpPr>
            <p:spPr>
              <a:xfrm>
                <a:off x="546860" y="1995920"/>
                <a:ext cx="3302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Lora"/>
                    <a:ea typeface="Lora"/>
                    <a:cs typeface="Lora"/>
                    <a:sym typeface="Lora"/>
                  </a:rPr>
                  <a:t>Somos los únicos que... </a:t>
                </a:r>
                <a:endParaRPr sz="1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26"/>
          <p:cNvSpPr txBox="1"/>
          <p:nvPr/>
        </p:nvSpPr>
        <p:spPr>
          <a:xfrm>
            <a:off x="583750" y="329475"/>
            <a:ext cx="493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PROPUESTA DE VALOR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9" name="Google Shape;649;p126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0" name="Google Shape;650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26"/>
          <p:cNvSpPr txBox="1"/>
          <p:nvPr/>
        </p:nvSpPr>
        <p:spPr>
          <a:xfrm>
            <a:off x="673950" y="991538"/>
            <a:ext cx="779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Utilicemos</a:t>
            </a: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la siguiente plantilla para definir nuestra propuesta de valor.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52" name="Google Shape;652;p126"/>
          <p:cNvGrpSpPr/>
          <p:nvPr/>
        </p:nvGrpSpPr>
        <p:grpSpPr>
          <a:xfrm>
            <a:off x="827638" y="1672050"/>
            <a:ext cx="7502808" cy="2586000"/>
            <a:chOff x="5031287" y="1296100"/>
            <a:chExt cx="6617400" cy="2586000"/>
          </a:xfrm>
        </p:grpSpPr>
        <p:sp>
          <p:nvSpPr>
            <p:cNvPr id="653" name="Google Shape;653;p126"/>
            <p:cNvSpPr txBox="1"/>
            <p:nvPr/>
          </p:nvSpPr>
          <p:spPr>
            <a:xfrm>
              <a:off x="5031375" y="1296100"/>
              <a:ext cx="33024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Nuestros </a:t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ayudan a</a:t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que quieren</a:t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mediante </a:t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para</a:t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4" name="Google Shape;654;p126"/>
            <p:cNvSpPr/>
            <p:nvPr/>
          </p:nvSpPr>
          <p:spPr>
            <a:xfrm>
              <a:off x="5964200" y="1312725"/>
              <a:ext cx="56844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productos / servicios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5" name="Google Shape;655;p126"/>
            <p:cNvSpPr/>
            <p:nvPr/>
          </p:nvSpPr>
          <p:spPr>
            <a:xfrm>
              <a:off x="5964068" y="1760500"/>
              <a:ext cx="56844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segmento de usuarios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6" name="Google Shape;656;p126"/>
            <p:cNvSpPr/>
            <p:nvPr/>
          </p:nvSpPr>
          <p:spPr>
            <a:xfrm>
              <a:off x="6143970" y="2218900"/>
              <a:ext cx="55047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realizar una acción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7" name="Google Shape;657;p126"/>
            <p:cNvSpPr/>
            <p:nvPr/>
          </p:nvSpPr>
          <p:spPr>
            <a:xfrm>
              <a:off x="5964207" y="2598825"/>
              <a:ext cx="56844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tareas del usuario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8" name="Google Shape;658;p126"/>
            <p:cNvSpPr/>
            <p:nvPr/>
          </p:nvSpPr>
          <p:spPr>
            <a:xfrm>
              <a:off x="5031287" y="3018575"/>
              <a:ext cx="66174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Verbo: reducir </a:t>
              </a: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una dificultad del usuario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59" name="Google Shape;659;p126"/>
            <p:cNvSpPr/>
            <p:nvPr/>
          </p:nvSpPr>
          <p:spPr>
            <a:xfrm>
              <a:off x="5728444" y="3438325"/>
              <a:ext cx="5920200" cy="21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aumentar / permitir </a:t>
              </a:r>
              <a:r>
                <a:rPr i="1" lang="en" sz="12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un beneficio para el usuario</a:t>
              </a:r>
              <a:endParaRPr i="1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660" name="Google Shape;660;p126"/>
          <p:cNvSpPr txBox="1"/>
          <p:nvPr/>
        </p:nvSpPr>
        <p:spPr>
          <a:xfrm>
            <a:off x="6207700" y="4039925"/>
            <a:ext cx="25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Basado en el modelo de </a:t>
            </a:r>
            <a:r>
              <a:rPr lang="en" sz="12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Strategyzer</a:t>
            </a:r>
            <a:endParaRPr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7"/>
          <p:cNvSpPr txBox="1"/>
          <p:nvPr>
            <p:ph type="title"/>
          </p:nvPr>
        </p:nvSpPr>
        <p:spPr>
          <a:xfrm>
            <a:off x="546750" y="1262375"/>
            <a:ext cx="8050500" cy="3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La audiencia </a:t>
            </a:r>
            <a:r>
              <a:rPr b="1" i="0" lang="en" sz="3600">
                <a:latin typeface="Lora"/>
                <a:ea typeface="Lora"/>
                <a:cs typeface="Lora"/>
                <a:sym typeface="Lora"/>
              </a:rPr>
              <a:t>como centro de la estrategia de Producto</a:t>
            </a:r>
            <a:endParaRPr b="1" i="0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28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71" name="Google Shape;671;p128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2" name="Google Shape;672;p128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3" name="Google Shape;673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28"/>
          <p:cNvSpPr txBox="1"/>
          <p:nvPr>
            <p:ph idx="1" type="subTitle"/>
          </p:nvPr>
        </p:nvSpPr>
        <p:spPr>
          <a:xfrm>
            <a:off x="583750" y="1419650"/>
            <a:ext cx="7274100" cy="22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Investigación de audiencias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 es el proceso de conocer, entender y empatizar con las personas a las que apuntamos.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9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80" name="Google Shape;680;p129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1" name="Google Shape;681;p129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2" name="Google Shape;682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29"/>
          <p:cNvSpPr txBox="1"/>
          <p:nvPr>
            <p:ph idx="1" type="subTitle"/>
          </p:nvPr>
        </p:nvSpPr>
        <p:spPr>
          <a:xfrm>
            <a:off x="583750" y="1098075"/>
            <a:ext cx="7274100" cy="22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ora"/>
                <a:ea typeface="Lora"/>
                <a:cs typeface="Lora"/>
                <a:sym typeface="Lora"/>
              </a:rPr>
              <a:t>Tomarnos el tiempo de investigar puede ayudarnos a…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Comprender a nuestra audiencia y para quién estamos diseñando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Cuestionar las suposiciones internas y los sesgos sobre el público objetivo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Conocer las necesidades, comportamientos y motivaciones de nuestra audiencia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Saber qué problemas está resolviendo nuestro producto para la audiencia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Identificar si la solución diseñada satisface las necesidades de los usuarios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0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9" name="Google Shape;689;p130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0" name="Google Shape;690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30"/>
          <p:cNvSpPr txBox="1"/>
          <p:nvPr>
            <p:ph idx="1" type="subTitle"/>
          </p:nvPr>
        </p:nvSpPr>
        <p:spPr>
          <a:xfrm>
            <a:off x="583738" y="1063800"/>
            <a:ext cx="75894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Lora"/>
                <a:ea typeface="Lora"/>
                <a:cs typeface="Lora"/>
                <a:sym typeface="Lora"/>
              </a:rPr>
              <a:t>¿Qué herramientas tenemos para conocer a nuestras audiencias? </a:t>
            </a:r>
            <a:endParaRPr b="1"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92" name="Google Shape;692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925" y="1931775"/>
            <a:ext cx="2058325" cy="20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750" y="2179625"/>
            <a:ext cx="1810475" cy="18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1263" y="2179625"/>
            <a:ext cx="1925025" cy="19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30"/>
          <p:cNvSpPr txBox="1"/>
          <p:nvPr/>
        </p:nvSpPr>
        <p:spPr>
          <a:xfrm>
            <a:off x="533750" y="3867600"/>
            <a:ext cx="19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Analíticas o métricas</a:t>
            </a:r>
            <a:endParaRPr/>
          </a:p>
        </p:txBody>
      </p:sp>
      <p:sp>
        <p:nvSpPr>
          <p:cNvPr id="696" name="Google Shape;696;p130"/>
          <p:cNvSpPr txBox="1"/>
          <p:nvPr/>
        </p:nvSpPr>
        <p:spPr>
          <a:xfrm>
            <a:off x="3040738" y="3867600"/>
            <a:ext cx="28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Cuestionarios o encuestas</a:t>
            </a:r>
            <a:endParaRPr/>
          </a:p>
        </p:txBody>
      </p:sp>
      <p:sp>
        <p:nvSpPr>
          <p:cNvPr id="697" name="Google Shape;697;p130"/>
          <p:cNvSpPr txBox="1"/>
          <p:nvPr/>
        </p:nvSpPr>
        <p:spPr>
          <a:xfrm>
            <a:off x="6248688" y="3867600"/>
            <a:ext cx="24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Entrevistas en profundidad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142" y="1554750"/>
            <a:ext cx="2360400" cy="235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3" name="Google Shape;443;p104"/>
          <p:cNvSpPr txBox="1"/>
          <p:nvPr/>
        </p:nvSpPr>
        <p:spPr>
          <a:xfrm>
            <a:off x="4181712" y="1326150"/>
            <a:ext cx="26343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Feli Carrique  </a:t>
            </a:r>
            <a:endParaRPr b="1" i="0" sz="1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4" name="Google Shape;444;p104"/>
          <p:cNvSpPr txBox="1"/>
          <p:nvPr/>
        </p:nvSpPr>
        <p:spPr>
          <a:xfrm>
            <a:off x="4181712" y="2331050"/>
            <a:ext cx="33198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Periodista y Product thinker, enfocada en la relación entre sustentabilidad y tecnología en los medios. Anteriormente, Directora de Innovación en SembraMedia, ICFJ Professional Fellow y parte del comité asesor del ICFJ Tech in the Newsroom report. Creadora de Propulsorio, una guía de producto enfocada en el panorama de medios de América Latina. </a:t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104"/>
          <p:cNvSpPr txBox="1"/>
          <p:nvPr/>
        </p:nvSpPr>
        <p:spPr>
          <a:xfrm>
            <a:off x="4181695" y="1659050"/>
            <a:ext cx="38790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Executive Director | News Product Alliance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feli@newsproduct.org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@felicarrique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104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7" name="Google Shape;447;p104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1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03" name="Google Shape;703;p131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4" name="Google Shape;704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925" y="1295924"/>
            <a:ext cx="2058325" cy="20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750" y="1543774"/>
            <a:ext cx="1810475" cy="18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200" y="1543774"/>
            <a:ext cx="1925025" cy="19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1"/>
          <p:cNvSpPr txBox="1"/>
          <p:nvPr/>
        </p:nvSpPr>
        <p:spPr>
          <a:xfrm>
            <a:off x="533750" y="3231750"/>
            <a:ext cx="23889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Las analíticas o métricas son mejores para </a:t>
            </a:r>
            <a:r>
              <a:rPr b="1"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comprender el </a:t>
            </a:r>
            <a:endParaRPr b="1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comportamiento de nuestra audiencia.</a:t>
            </a:r>
            <a:endParaRPr b="1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9" name="Google Shape;709;p131"/>
          <p:cNvSpPr txBox="1"/>
          <p:nvPr/>
        </p:nvSpPr>
        <p:spPr>
          <a:xfrm>
            <a:off x="3345349" y="3231750"/>
            <a:ext cx="2594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Los cuestionarios o encuestas son mejores para </a:t>
            </a:r>
            <a:r>
              <a:rPr b="1"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identificar patrones y medir su escala. </a:t>
            </a:r>
            <a:endParaRPr b="1"/>
          </a:p>
        </p:txBody>
      </p:sp>
      <p:sp>
        <p:nvSpPr>
          <p:cNvPr id="710" name="Google Shape;710;p131"/>
          <p:cNvSpPr txBox="1"/>
          <p:nvPr/>
        </p:nvSpPr>
        <p:spPr>
          <a:xfrm>
            <a:off x="6362438" y="3231749"/>
            <a:ext cx="2458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Las entrevistas en profundidad son mejores para </a:t>
            </a:r>
            <a:r>
              <a:rPr b="1"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entender las motivaciones de nuestra audiencia. </a:t>
            </a:r>
            <a:endParaRPr b="1"/>
          </a:p>
        </p:txBody>
      </p:sp>
      <p:sp>
        <p:nvSpPr>
          <p:cNvPr id="711" name="Google Shape;711;p131"/>
          <p:cNvSpPr txBox="1"/>
          <p:nvPr>
            <p:ph idx="1" type="subTitle"/>
          </p:nvPr>
        </p:nvSpPr>
        <p:spPr>
          <a:xfrm>
            <a:off x="583750" y="859575"/>
            <a:ext cx="75894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ora"/>
                <a:ea typeface="Lora"/>
                <a:cs typeface="Lora"/>
                <a:sym typeface="Lora"/>
              </a:rPr>
              <a:t>Resumen sobre cómo elegir un método de investigación</a:t>
            </a:r>
            <a:endParaRPr b="1" sz="2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32"/>
          <p:cNvSpPr txBox="1"/>
          <p:nvPr/>
        </p:nvSpPr>
        <p:spPr>
          <a:xfrm>
            <a:off x="611826" y="935335"/>
            <a:ext cx="78642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Font typeface="Lora"/>
              <a:buAutoNum type="arabicPeriod"/>
            </a:pPr>
            <a:r>
              <a:rPr b="1" lang="en" sz="1800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Establecer los objetivos</a:t>
            </a:r>
            <a:endParaRPr b="1" sz="1800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¿Cuál es el objetivo por el cual encaramos el proceso de investigación? </a:t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Puede ser lanzar un nuevo podcast o ampliar el alcance de nuestro programa de membresía. </a:t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¿Qué decisiones se van a basar en los resultados de esta investigación? Tener claro para qué vamos a usar los datos permite hacer preguntas más pertinentes. </a:t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17" name="Google Shape;717;p132"/>
          <p:cNvSpPr/>
          <p:nvPr/>
        </p:nvSpPr>
        <p:spPr>
          <a:xfrm>
            <a:off x="726227" y="2326910"/>
            <a:ext cx="7554900" cy="75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32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9" name="Google Shape;719;p132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Google Shape;720;p132"/>
          <p:cNvSpPr/>
          <p:nvPr/>
        </p:nvSpPr>
        <p:spPr>
          <a:xfrm>
            <a:off x="726227" y="3790410"/>
            <a:ext cx="7554900" cy="75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3"/>
          <p:cNvSpPr txBox="1"/>
          <p:nvPr/>
        </p:nvSpPr>
        <p:spPr>
          <a:xfrm>
            <a:off x="611826" y="935335"/>
            <a:ext cx="78642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2.	 Mapear brechas de conocimiento</a:t>
            </a:r>
            <a:endParaRPr b="1" sz="1800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¿Qué datos necesitamos recopilar para tomar esa decisión? Comienza enumerando lo que su equipo y las partes interesadas internas necesitan saber para tomar una decisión informada. </a:t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ora"/>
              <a:buChar char="👉"/>
            </a:pPr>
            <a:r>
              <a:rPr b="1" lang="en" sz="1800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rPr>
              <a:t>Esta es la brecha en el conocimiento que deberás llenar mediante el proceso de investigación de audiencias. </a:t>
            </a:r>
            <a:endParaRPr b="1" sz="1800">
              <a:solidFill>
                <a:schemeClr val="accent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26" name="Google Shape;726;p133"/>
          <p:cNvSpPr/>
          <p:nvPr/>
        </p:nvSpPr>
        <p:spPr>
          <a:xfrm>
            <a:off x="726225" y="2326901"/>
            <a:ext cx="7554900" cy="12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33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28" name="Google Shape;728;p133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4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34" name="Google Shape;734;p134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35" name="Google Shape;735;p134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6" name="Google Shape;736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34"/>
          <p:cNvSpPr txBox="1"/>
          <p:nvPr>
            <p:ph idx="1" type="subTitle"/>
          </p:nvPr>
        </p:nvSpPr>
        <p:spPr>
          <a:xfrm>
            <a:off x="583750" y="1419650"/>
            <a:ext cx="7274100" cy="22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Para la próxima sesión, los invito a planificar un proceso de investigación de audiencias utilizando lo que aprendimos hoy.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Deberán completar la </a:t>
            </a:r>
            <a:r>
              <a:rPr lang="en" sz="22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siguiente plantilla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.  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 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5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43" name="Google Shape;743;p135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INVESTIGACIÓN DE AUDIENCIAS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44" name="Google Shape;744;p135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5" name="Google Shape;745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35"/>
          <p:cNvSpPr txBox="1"/>
          <p:nvPr>
            <p:ph idx="1" type="subTitle"/>
          </p:nvPr>
        </p:nvSpPr>
        <p:spPr>
          <a:xfrm>
            <a:off x="583750" y="1419650"/>
            <a:ext cx="7274100" cy="22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Lora"/>
                <a:ea typeface="Lora"/>
                <a:cs typeface="Lora"/>
                <a:sym typeface="Lora"/>
              </a:rPr>
              <a:t>En la próxima sesión revisaremos: </a:t>
            </a:r>
            <a:endParaRPr b="1"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-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Cómo convertir los aprendizajes sobre la audiencia en insights y accionables. 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-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Cómo sintetizar nuestra estrategia de Producto.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 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575" y="1139325"/>
            <a:ext cx="6205348" cy="1730136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136"/>
          <p:cNvSpPr txBox="1"/>
          <p:nvPr>
            <p:ph type="title"/>
          </p:nvPr>
        </p:nvSpPr>
        <p:spPr>
          <a:xfrm>
            <a:off x="1365725" y="2648325"/>
            <a:ext cx="6388200" cy="167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newsproduct.org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3" name="Google Shape;753;p136"/>
          <p:cNvSpPr txBox="1"/>
          <p:nvPr>
            <p:ph idx="1" type="body"/>
          </p:nvPr>
        </p:nvSpPr>
        <p:spPr>
          <a:xfrm>
            <a:off x="546750" y="3761925"/>
            <a:ext cx="8050500" cy="5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hello@newsproduct.org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| @newsproduct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5"/>
          <p:cNvSpPr txBox="1"/>
          <p:nvPr>
            <p:ph type="title"/>
          </p:nvPr>
        </p:nvSpPr>
        <p:spPr>
          <a:xfrm>
            <a:off x="1021650" y="472500"/>
            <a:ext cx="722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¿A qué llamamos </a:t>
            </a:r>
            <a:r>
              <a:rPr b="1" lang="en" sz="40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Producto?</a:t>
            </a:r>
            <a:endParaRPr b="1" sz="400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6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58" name="Google Shape;458;p106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QUÉ ES PRODUCTO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9" name="Google Shape;459;p106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0" name="Google Shape;46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06"/>
          <p:cNvSpPr txBox="1"/>
          <p:nvPr>
            <p:ph idx="1" type="subTitle"/>
          </p:nvPr>
        </p:nvSpPr>
        <p:spPr>
          <a:xfrm>
            <a:off x="583750" y="1548775"/>
            <a:ext cx="6971400" cy="17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ora"/>
              <a:buChar char="👉"/>
            </a:pPr>
            <a:r>
              <a:rPr b="1" lang="en" sz="2200">
                <a:solidFill>
                  <a:schemeClr val="lt1"/>
                </a:solidFill>
                <a:highlight>
                  <a:schemeClr val="dk1"/>
                </a:highlight>
                <a:latin typeface="Lora"/>
                <a:ea typeface="Lora"/>
                <a:cs typeface="Lora"/>
                <a:sym typeface="Lora"/>
              </a:rPr>
              <a:t>Producto como tangible o lo que hacemos</a:t>
            </a:r>
            <a:r>
              <a:rPr b="1" lang="en" sz="22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22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👉"/>
            </a:pPr>
            <a:r>
              <a:rPr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Producto como 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área o rol dentro del medio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👉"/>
            </a:pPr>
            <a:r>
              <a:rPr lang="en" sz="22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Producto como 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filosofía o forma de pensar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7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7" name="Google Shape;467;p107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QUÉ ES PRODUCTO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8" name="Google Shape;468;p107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9" name="Google Shape;46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07"/>
          <p:cNvSpPr txBox="1"/>
          <p:nvPr>
            <p:ph idx="1" type="subTitle"/>
          </p:nvPr>
        </p:nvSpPr>
        <p:spPr>
          <a:xfrm>
            <a:off x="583750" y="1548775"/>
            <a:ext cx="6971400" cy="17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ora"/>
              <a:buChar char="👉"/>
            </a:pPr>
            <a:r>
              <a:rPr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Producto como tangible o lo que hacemos 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ora"/>
              <a:buChar char="👉"/>
            </a:pPr>
            <a:r>
              <a:rPr b="1" lang="en" sz="2200">
                <a:solidFill>
                  <a:schemeClr val="lt1"/>
                </a:solidFill>
                <a:highlight>
                  <a:schemeClr val="dk1"/>
                </a:highlight>
                <a:latin typeface="Lora"/>
                <a:ea typeface="Lora"/>
                <a:cs typeface="Lora"/>
                <a:sym typeface="Lora"/>
              </a:rPr>
              <a:t>Producto como área o rol dentro del medio</a:t>
            </a:r>
            <a:endParaRPr b="1" sz="2200">
              <a:solidFill>
                <a:schemeClr val="lt1"/>
              </a:solidFill>
              <a:highlight>
                <a:schemeClr val="dk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👉"/>
            </a:pPr>
            <a:r>
              <a:rPr lang="en" sz="22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Producto como </a:t>
            </a:r>
            <a:r>
              <a:rPr lang="en" sz="2200">
                <a:latin typeface="Lora"/>
                <a:ea typeface="Lora"/>
                <a:cs typeface="Lora"/>
                <a:sym typeface="Lora"/>
              </a:rPr>
              <a:t>filosofía o forma de pensar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8"/>
          <p:cNvSpPr txBox="1"/>
          <p:nvPr/>
        </p:nvSpPr>
        <p:spPr>
          <a:xfrm>
            <a:off x="300300" y="2644400"/>
            <a:ext cx="6538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76" name="Google Shape;476;p108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b="1" sz="160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7" name="Google Shape;477;p108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8" name="Google Shape;47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08"/>
          <p:cNvSpPr txBox="1"/>
          <p:nvPr>
            <p:ph idx="1" type="subTitle"/>
          </p:nvPr>
        </p:nvSpPr>
        <p:spPr>
          <a:xfrm>
            <a:off x="679700" y="1113225"/>
            <a:ext cx="66321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El surgimiento de roles y equipos </a:t>
            </a:r>
            <a:r>
              <a:rPr lang="en" sz="2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de Producto</a:t>
            </a:r>
            <a:r>
              <a:rPr lang="en" sz="24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 en las organizaciones periodísticas es un </a:t>
            </a:r>
            <a:r>
              <a:rPr b="1" lang="en" sz="2400">
                <a:solidFill>
                  <a:srgbClr val="474747"/>
                </a:solidFill>
                <a:latin typeface="Lora"/>
                <a:ea typeface="Lora"/>
                <a:cs typeface="Lora"/>
                <a:sym typeface="Lora"/>
              </a:rPr>
              <a:t>cambio hacia la operacionalización de la mentalidad y la práctica de Producto dentro de la industria de medios. </a:t>
            </a:r>
            <a:endParaRPr b="1" sz="24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7474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9"/>
          <p:cNvSpPr txBox="1"/>
          <p:nvPr/>
        </p:nvSpPr>
        <p:spPr>
          <a:xfrm>
            <a:off x="3168512" y="4428925"/>
            <a:ext cx="2341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Contenido</a:t>
            </a:r>
            <a:br>
              <a:rPr b="1" i="0" lang="en" sz="17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i="1" lang="en" sz="11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Producción y publicación</a:t>
            </a:r>
            <a:endParaRPr b="1" i="0" sz="15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5" name="Google Shape;485;p109"/>
          <p:cNvSpPr txBox="1"/>
          <p:nvPr/>
        </p:nvSpPr>
        <p:spPr>
          <a:xfrm>
            <a:off x="6224374" y="2330375"/>
            <a:ext cx="2693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Tecnología</a:t>
            </a:r>
            <a:endParaRPr b="1" i="0" sz="14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1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Software, Data y Infraestructura</a:t>
            </a:r>
            <a:endParaRPr i="1" sz="11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6" name="Google Shape;486;p109"/>
          <p:cNvSpPr txBox="1"/>
          <p:nvPr/>
        </p:nvSpPr>
        <p:spPr>
          <a:xfrm>
            <a:off x="225949" y="2330375"/>
            <a:ext cx="2693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Diseño</a:t>
            </a:r>
            <a:br>
              <a:rPr b="1" i="0" lang="en" sz="17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i="1" lang="en" sz="11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UI - UX </a:t>
            </a:r>
            <a:endParaRPr i="1" sz="11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7" name="Google Shape;487;p109"/>
          <p:cNvSpPr txBox="1"/>
          <p:nvPr/>
        </p:nvSpPr>
        <p:spPr>
          <a:xfrm>
            <a:off x="2509113" y="216250"/>
            <a:ext cx="366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Negocio</a:t>
            </a:r>
            <a:endParaRPr b="1" i="0" sz="15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Modelo de negocios, publicidad y marketing</a:t>
            </a:r>
            <a:endParaRPr b="1" i="0" sz="14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8" name="Google Shape;488;p109"/>
          <p:cNvSpPr txBox="1"/>
          <p:nvPr/>
        </p:nvSpPr>
        <p:spPr>
          <a:xfrm>
            <a:off x="6315654" y="1014875"/>
            <a:ext cx="247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93939"/>
                </a:solidFill>
                <a:latin typeface="Lora"/>
                <a:ea typeface="Lora"/>
                <a:cs typeface="Lora"/>
                <a:sym typeface="Lora"/>
              </a:rPr>
              <a:t>Product manager</a:t>
            </a:r>
            <a:endParaRPr i="1" sz="1200" u="none" cap="none" strike="noStrike">
              <a:solidFill>
                <a:srgbClr val="393939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89" name="Google Shape;489;p109"/>
          <p:cNvGrpSpPr/>
          <p:nvPr/>
        </p:nvGrpSpPr>
        <p:grpSpPr>
          <a:xfrm>
            <a:off x="2554125" y="801250"/>
            <a:ext cx="3877475" cy="3627675"/>
            <a:chOff x="2554125" y="801250"/>
            <a:chExt cx="3877475" cy="3627675"/>
          </a:xfrm>
        </p:grpSpPr>
        <p:sp>
          <p:nvSpPr>
            <p:cNvPr id="490" name="Google Shape;490;p109"/>
            <p:cNvSpPr/>
            <p:nvPr/>
          </p:nvSpPr>
          <p:spPr>
            <a:xfrm>
              <a:off x="3695925" y="801250"/>
              <a:ext cx="1292400" cy="22812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09"/>
            <p:cNvSpPr/>
            <p:nvPr/>
          </p:nvSpPr>
          <p:spPr>
            <a:xfrm>
              <a:off x="3695925" y="2105125"/>
              <a:ext cx="1292400" cy="2323800"/>
            </a:xfrm>
            <a:prstGeom prst="ellipse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09"/>
            <p:cNvSpPr/>
            <p:nvPr/>
          </p:nvSpPr>
          <p:spPr>
            <a:xfrm rot="-5400000">
              <a:off x="4341050" y="1459075"/>
              <a:ext cx="1292400" cy="22737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9"/>
            <p:cNvSpPr/>
            <p:nvPr/>
          </p:nvSpPr>
          <p:spPr>
            <a:xfrm rot="-5400000">
              <a:off x="3053475" y="1450375"/>
              <a:ext cx="1292400" cy="22911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4" name="Google Shape;494;p109"/>
            <p:cNvCxnSpPr/>
            <p:nvPr/>
          </p:nvCxnSpPr>
          <p:spPr>
            <a:xfrm flipH="1">
              <a:off x="4264100" y="1394700"/>
              <a:ext cx="2167500" cy="127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0"/>
          <p:cNvSpPr txBox="1"/>
          <p:nvPr>
            <p:ph idx="1" type="body"/>
          </p:nvPr>
        </p:nvSpPr>
        <p:spPr>
          <a:xfrm>
            <a:off x="616525" y="1385675"/>
            <a:ext cx="79266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ra"/>
              <a:buChar char="●"/>
            </a:pPr>
            <a:r>
              <a:rPr lang="en" sz="2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Es una disciplina y un rol para los </a:t>
            </a:r>
            <a:r>
              <a:rPr i="1" lang="en" sz="2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pensadores de producto</a:t>
            </a:r>
            <a:r>
              <a:rPr lang="en" sz="2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ra"/>
              <a:buChar char="●"/>
            </a:pPr>
            <a:r>
              <a:rPr lang="en" sz="2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En una redacción pequeña, puede haber una sola "persona de producto" que se encargue de todo el trabajo relacionado con el producto.</a:t>
            </a:r>
            <a:endParaRPr sz="2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ra"/>
              <a:buChar char="●"/>
            </a:pPr>
            <a:r>
              <a:rPr lang="en" sz="2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Los equipos más grandes pueden tener PM para supervisar y guiar el trabajo, pero también roles separados para la investigación de usuarios, el diseño, etc.</a:t>
            </a:r>
            <a:endParaRPr sz="2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0" name="Google Shape;500;p110"/>
          <p:cNvSpPr txBox="1"/>
          <p:nvPr/>
        </p:nvSpPr>
        <p:spPr>
          <a:xfrm>
            <a:off x="583750" y="329475"/>
            <a:ext cx="398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PRODUCTO COMO ÁREA O ROL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1" name="Google Shape;501;p110"/>
          <p:cNvCxnSpPr/>
          <p:nvPr/>
        </p:nvCxnSpPr>
        <p:spPr>
          <a:xfrm>
            <a:off x="679700" y="721275"/>
            <a:ext cx="781500" cy="0"/>
          </a:xfrm>
          <a:prstGeom prst="straightConnector1">
            <a:avLst/>
          </a:prstGeom>
          <a:noFill/>
          <a:ln cap="flat" cmpd="sng" w="28575">
            <a:solidFill>
              <a:srgbClr val="19A4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2" name="Google Shape;50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0" y="317325"/>
            <a:ext cx="1633362" cy="4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lkbeat Theme">
  <a:themeElements>
    <a:clrScheme name="Material">
      <a:dk1>
        <a:srgbClr val="058CA0"/>
      </a:dk1>
      <a:lt1>
        <a:srgbClr val="FFFFFF"/>
      </a:lt1>
      <a:dk2>
        <a:srgbClr val="474747"/>
      </a:dk2>
      <a:lt2>
        <a:srgbClr val="B7C2C2"/>
      </a:lt2>
      <a:accent1>
        <a:srgbClr val="D65138"/>
      </a:accent1>
      <a:accent2>
        <a:srgbClr val="FFC97C"/>
      </a:accent2>
      <a:accent3>
        <a:srgbClr val="F22148"/>
      </a:accent3>
      <a:accent4>
        <a:srgbClr val="C0DFE4"/>
      </a:accent4>
      <a:accent5>
        <a:srgbClr val="DCDCDC"/>
      </a:accent5>
      <a:accent6>
        <a:srgbClr val="ECECEC"/>
      </a:accent6>
      <a:hlink>
        <a:srgbClr val="80C0C9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halkbeat Theme">
  <a:themeElements>
    <a:clrScheme name="Material">
      <a:dk1>
        <a:srgbClr val="058CA0"/>
      </a:dk1>
      <a:lt1>
        <a:srgbClr val="FFFFFF"/>
      </a:lt1>
      <a:dk2>
        <a:srgbClr val="474747"/>
      </a:dk2>
      <a:lt2>
        <a:srgbClr val="B7C2C2"/>
      </a:lt2>
      <a:accent1>
        <a:srgbClr val="D65138"/>
      </a:accent1>
      <a:accent2>
        <a:srgbClr val="FFC97C"/>
      </a:accent2>
      <a:accent3>
        <a:srgbClr val="F22148"/>
      </a:accent3>
      <a:accent4>
        <a:srgbClr val="C0DFE4"/>
      </a:accent4>
      <a:accent5>
        <a:srgbClr val="DCDCDC"/>
      </a:accent5>
      <a:accent6>
        <a:srgbClr val="ECECEC"/>
      </a:accent6>
      <a:hlink>
        <a:srgbClr val="80C0C9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