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70" r:id="rId3"/>
    <p:sldId id="271" r:id="rId4"/>
    <p:sldId id="281" r:id="rId5"/>
    <p:sldId id="276" r:id="rId6"/>
    <p:sldId id="278" r:id="rId7"/>
    <p:sldId id="279" r:id="rId8"/>
    <p:sldId id="257" r:id="rId9"/>
    <p:sldId id="274" r:id="rId10"/>
    <p:sldId id="258" r:id="rId11"/>
    <p:sldId id="259" r:id="rId12"/>
    <p:sldId id="260" r:id="rId13"/>
    <p:sldId id="261" r:id="rId14"/>
    <p:sldId id="262" r:id="rId15"/>
    <p:sldId id="269" r:id="rId16"/>
    <p:sldId id="263" r:id="rId17"/>
    <p:sldId id="264" r:id="rId18"/>
    <p:sldId id="265" r:id="rId19"/>
    <p:sldId id="266" r:id="rId20"/>
    <p:sldId id="267" r:id="rId21"/>
    <p:sldId id="275" r:id="rId2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2376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190-8367-4A51-A879-27D113248021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4447-BEBB-4ECA-8713-FC3DBC011A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34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190-8367-4A51-A879-27D113248021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4447-BEBB-4ECA-8713-FC3DBC011A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333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190-8367-4A51-A879-27D113248021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4447-BEBB-4ECA-8713-FC3DBC011A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184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190-8367-4A51-A879-27D113248021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4447-BEBB-4ECA-8713-FC3DBC011A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12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190-8367-4A51-A879-27D113248021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4447-BEBB-4ECA-8713-FC3DBC011A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095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190-8367-4A51-A879-27D113248021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4447-BEBB-4ECA-8713-FC3DBC011A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53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190-8367-4A51-A879-27D113248021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4447-BEBB-4ECA-8713-FC3DBC011A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107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190-8367-4A51-A879-27D113248021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4447-BEBB-4ECA-8713-FC3DBC011A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315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190-8367-4A51-A879-27D113248021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4447-BEBB-4ECA-8713-FC3DBC011A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073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190-8367-4A51-A879-27D113248021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4447-BEBB-4ECA-8713-FC3DBC011A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663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190-8367-4A51-A879-27D113248021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4447-BEBB-4ECA-8713-FC3DBC011A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320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F3190-8367-4A51-A879-27D113248021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24447-BEBB-4ECA-8713-FC3DBC011A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872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3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1616497"/>
            <a:ext cx="7772400" cy="1812503"/>
          </a:xfrm>
        </p:spPr>
        <p:txBody>
          <a:bodyPr/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Diversidad y medios</a:t>
            </a:r>
            <a:endParaRPr lang="es-AR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78296" y="3717032"/>
            <a:ext cx="5401816" cy="2736304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Nuevos paradigmas de inclusión en la Argentina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6" y="476672"/>
            <a:ext cx="12985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257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9144000" cy="228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Los dilemas de las libertad de expresión y la</a:t>
            </a:r>
            <a:br>
              <a:rPr lang="es-AR" dirty="0" smtClean="0"/>
            </a:br>
            <a:r>
              <a:rPr lang="es-AR" dirty="0" smtClean="0"/>
              <a:t>protección de los derechos humanos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7039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9144000" cy="22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4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Art. 14 bis</a:t>
            </a:r>
            <a:endParaRPr lang="es-AR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24936" cy="460851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AR" dirty="0" smtClean="0">
                <a:solidFill>
                  <a:schemeClr val="tx1"/>
                </a:solidFill>
              </a:rPr>
              <a:t>“Todos los habitantes de la Nación gozan de los siguientes</a:t>
            </a:r>
          </a:p>
          <a:p>
            <a:pPr algn="l"/>
            <a:r>
              <a:rPr lang="es-AR" dirty="0" smtClean="0">
                <a:solidFill>
                  <a:schemeClr val="tx1"/>
                </a:solidFill>
              </a:rPr>
              <a:t>derechos conforme a las leyes que reglamenten su ejercicio; a saber: de trabajar y ejercer toda industria</a:t>
            </a:r>
          </a:p>
          <a:p>
            <a:pPr algn="l"/>
            <a:r>
              <a:rPr lang="es-AR" dirty="0" smtClean="0">
                <a:solidFill>
                  <a:schemeClr val="tx1"/>
                </a:solidFill>
              </a:rPr>
              <a:t>lícita; de navegar y comerciar; de peticionar a las autoridades; de entrar, permanecer, transitar y salir del</a:t>
            </a:r>
          </a:p>
          <a:p>
            <a:pPr algn="l"/>
            <a:r>
              <a:rPr lang="es-AR" dirty="0" smtClean="0">
                <a:solidFill>
                  <a:schemeClr val="tx1"/>
                </a:solidFill>
              </a:rPr>
              <a:t>territorio argentino; de publicar sus ideas por la prensa</a:t>
            </a:r>
          </a:p>
          <a:p>
            <a:pPr algn="l"/>
            <a:r>
              <a:rPr lang="es-AR" dirty="0" smtClean="0">
                <a:solidFill>
                  <a:schemeClr val="tx1"/>
                </a:solidFill>
              </a:rPr>
              <a:t>sin censura previa; de usar y disponer de su propiedad; de</a:t>
            </a:r>
          </a:p>
          <a:p>
            <a:pPr algn="l"/>
            <a:r>
              <a:rPr lang="es-AR" dirty="0" smtClean="0">
                <a:solidFill>
                  <a:schemeClr val="tx1"/>
                </a:solidFill>
              </a:rPr>
              <a:t>asociarse con fines útiles; de profesar libremente su</a:t>
            </a:r>
          </a:p>
          <a:p>
            <a:pPr algn="l"/>
            <a:r>
              <a:rPr lang="es-AR" dirty="0" smtClean="0">
                <a:solidFill>
                  <a:schemeClr val="tx1"/>
                </a:solidFill>
              </a:rPr>
              <a:t>culto; de enseñar y aprender”.</a:t>
            </a: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53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44000" cy="20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/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Art. 16 CN</a:t>
            </a:r>
            <a:endParaRPr lang="es-AR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352928" cy="4896544"/>
          </a:xfrm>
        </p:spPr>
        <p:txBody>
          <a:bodyPr>
            <a:normAutofit/>
          </a:bodyPr>
          <a:lstStyle/>
          <a:p>
            <a:pPr algn="l"/>
            <a:r>
              <a:rPr lang="es-AR" dirty="0" smtClean="0">
                <a:solidFill>
                  <a:schemeClr val="tx1"/>
                </a:solidFill>
              </a:rPr>
              <a:t>“La Nación Argentina no admite prerrogativas de sangre, ni de nacimiento: No hay en ella fueros personales ni títulos de nobleza. Todos sus habitantes son iguales ante la ley, y admisibles en los empleos sin otra condición que la idoneidad. La igualdad es la base del impuesto y de las cargas públicas”.</a:t>
            </a: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2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9144000" cy="235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AR" b="1" dirty="0">
                <a:solidFill>
                  <a:schemeClr val="bg1">
                    <a:lumMod val="65000"/>
                  </a:schemeClr>
                </a:solidFill>
              </a:rPr>
              <a:t>ART. 13 </a:t>
            </a:r>
            <a:r>
              <a:rPr lang="es-AR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s-AR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s-AR" b="1" dirty="0" smtClean="0">
                <a:solidFill>
                  <a:schemeClr val="bg1">
                    <a:lumMod val="65000"/>
                  </a:schemeClr>
                </a:solidFill>
              </a:rPr>
              <a:t>CONVENCIÓN </a:t>
            </a:r>
            <a:r>
              <a:rPr lang="es-AR" b="1" dirty="0">
                <a:solidFill>
                  <a:schemeClr val="bg1">
                    <a:lumMod val="65000"/>
                  </a:schemeClr>
                </a:solidFill>
              </a:rPr>
              <a:t>AMERICANA </a:t>
            </a:r>
            <a:r>
              <a:rPr lang="es-AR" b="1" dirty="0" smtClean="0">
                <a:solidFill>
                  <a:schemeClr val="bg1">
                    <a:lumMod val="65000"/>
                  </a:schemeClr>
                </a:solidFill>
              </a:rPr>
              <a:t>DE DERECHOS </a:t>
            </a:r>
            <a:r>
              <a:rPr lang="es-AR" b="1" dirty="0">
                <a:solidFill>
                  <a:schemeClr val="bg1">
                    <a:lumMod val="65000"/>
                  </a:schemeClr>
                </a:solidFill>
              </a:rPr>
              <a:t>HUMANOS</a:t>
            </a: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496944" cy="3816424"/>
          </a:xfrm>
        </p:spPr>
        <p:txBody>
          <a:bodyPr>
            <a:normAutofit/>
          </a:bodyPr>
          <a:lstStyle/>
          <a:p>
            <a:pPr algn="l"/>
            <a:r>
              <a:rPr lang="es-AR" dirty="0" smtClean="0">
                <a:solidFill>
                  <a:schemeClr val="tx1"/>
                </a:solidFill>
              </a:rPr>
              <a:t>Este</a:t>
            </a:r>
            <a:r>
              <a:rPr lang="es-AR" dirty="0">
                <a:solidFill>
                  <a:schemeClr val="tx1"/>
                </a:solidFill>
              </a:rPr>
              <a:t> derecho comprende la libertad de buscar, recibir </a:t>
            </a:r>
            <a:r>
              <a:rPr lang="es-AR" dirty="0" smtClean="0">
                <a:solidFill>
                  <a:schemeClr val="tx1"/>
                </a:solidFill>
              </a:rPr>
              <a:t>y difundir </a:t>
            </a:r>
            <a:r>
              <a:rPr lang="es-AR" dirty="0">
                <a:solidFill>
                  <a:schemeClr val="tx1"/>
                </a:solidFill>
              </a:rPr>
              <a:t>informaciones e ideas de toda índole, </a:t>
            </a:r>
            <a:r>
              <a:rPr lang="es-AR" dirty="0" smtClean="0">
                <a:solidFill>
                  <a:schemeClr val="tx1"/>
                </a:solidFill>
              </a:rPr>
              <a:t>sin consideración </a:t>
            </a:r>
            <a:r>
              <a:rPr lang="es-AR" dirty="0">
                <a:solidFill>
                  <a:schemeClr val="tx1"/>
                </a:solidFill>
              </a:rPr>
              <a:t>de fronteras, ya sea oralmente, por </a:t>
            </a:r>
            <a:r>
              <a:rPr lang="es-AR" dirty="0" smtClean="0">
                <a:solidFill>
                  <a:schemeClr val="tx1"/>
                </a:solidFill>
              </a:rPr>
              <a:t>escrito o </a:t>
            </a:r>
            <a:r>
              <a:rPr lang="es-AR" dirty="0">
                <a:solidFill>
                  <a:schemeClr val="tx1"/>
                </a:solidFill>
              </a:rPr>
              <a:t>en forma impresa o artística, o por cualquier </a:t>
            </a:r>
            <a:r>
              <a:rPr lang="es-AR" dirty="0" smtClean="0">
                <a:solidFill>
                  <a:schemeClr val="tx1"/>
                </a:solidFill>
              </a:rPr>
              <a:t>otro procedimiento </a:t>
            </a:r>
            <a:r>
              <a:rPr lang="es-AR" dirty="0">
                <a:solidFill>
                  <a:schemeClr val="tx1"/>
                </a:solidFill>
              </a:rPr>
              <a:t>de su elección.</a:t>
            </a:r>
          </a:p>
        </p:txBody>
      </p:sp>
    </p:spTree>
    <p:extLst>
      <p:ext uri="{BB962C8B-B14F-4D97-AF65-F5344CB8AC3E}">
        <p14:creationId xmlns:p14="http://schemas.microsoft.com/office/powerpoint/2010/main" val="244181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4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es-AR" b="1" dirty="0">
                <a:solidFill>
                  <a:schemeClr val="bg1">
                    <a:lumMod val="65000"/>
                  </a:schemeClr>
                </a:solidFill>
              </a:rPr>
              <a:t>ARTS. 1 y 2 Ley 4565 </a:t>
            </a:r>
            <a:r>
              <a:rPr lang="es-AR" b="1" dirty="0" smtClean="0">
                <a:solidFill>
                  <a:schemeClr val="bg1">
                    <a:lumMod val="65000"/>
                  </a:schemeClr>
                </a:solidFill>
              </a:rPr>
              <a:t>CABA</a:t>
            </a:r>
            <a:br>
              <a:rPr lang="es-AR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s-AR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568952" cy="4248472"/>
          </a:xfrm>
        </p:spPr>
        <p:txBody>
          <a:bodyPr>
            <a:normAutofit lnSpcReduction="10000"/>
          </a:bodyPr>
          <a:lstStyle/>
          <a:p>
            <a:pPr algn="l"/>
            <a:r>
              <a:rPr lang="es-AR" dirty="0">
                <a:solidFill>
                  <a:schemeClr val="tx1"/>
                </a:solidFill>
              </a:rPr>
              <a:t>“La Ciudad Autónoma de Buenos </a:t>
            </a:r>
            <a:r>
              <a:rPr lang="es-AR" dirty="0" smtClean="0">
                <a:solidFill>
                  <a:schemeClr val="tx1"/>
                </a:solidFill>
              </a:rPr>
              <a:t>Aires garantiza </a:t>
            </a:r>
            <a:r>
              <a:rPr lang="es-AR" dirty="0">
                <a:solidFill>
                  <a:schemeClr val="tx1"/>
                </a:solidFill>
              </a:rPr>
              <a:t>el derecho de todas las personas a expresar </a:t>
            </a:r>
            <a:r>
              <a:rPr lang="es-AR" dirty="0" smtClean="0">
                <a:solidFill>
                  <a:schemeClr val="tx1"/>
                </a:solidFill>
              </a:rPr>
              <a:t>y difundir </a:t>
            </a:r>
            <a:r>
              <a:rPr lang="es-AR" dirty="0">
                <a:solidFill>
                  <a:schemeClr val="tx1"/>
                </a:solidFill>
              </a:rPr>
              <a:t>libremente, por cualquier medio de su </a:t>
            </a:r>
            <a:r>
              <a:rPr lang="es-AR" dirty="0" smtClean="0">
                <a:solidFill>
                  <a:schemeClr val="tx1"/>
                </a:solidFill>
              </a:rPr>
              <a:t>elección, informaciones</a:t>
            </a:r>
            <a:r>
              <a:rPr lang="es-AR" dirty="0">
                <a:solidFill>
                  <a:schemeClr val="tx1"/>
                </a:solidFill>
              </a:rPr>
              <a:t>, opiniones, ideas y </a:t>
            </a:r>
            <a:r>
              <a:rPr lang="es-AR" dirty="0" smtClean="0">
                <a:solidFill>
                  <a:schemeClr val="tx1"/>
                </a:solidFill>
              </a:rPr>
              <a:t>manifestaciones culturales </a:t>
            </a:r>
            <a:r>
              <a:rPr lang="es-AR" dirty="0">
                <a:solidFill>
                  <a:schemeClr val="tx1"/>
                </a:solidFill>
              </a:rPr>
              <a:t>de toda índole, sin ninguna restricción directa </a:t>
            </a:r>
            <a:r>
              <a:rPr lang="es-AR" dirty="0" smtClean="0">
                <a:solidFill>
                  <a:schemeClr val="tx1"/>
                </a:solidFill>
              </a:rPr>
              <a:t>o indirecta</a:t>
            </a:r>
            <a:r>
              <a:rPr lang="es-AR" dirty="0">
                <a:solidFill>
                  <a:schemeClr val="tx1"/>
                </a:solidFill>
              </a:rPr>
              <a:t>, ni censura de ninguna clase. Art. 2°.- La </a:t>
            </a:r>
            <a:r>
              <a:rPr lang="es-AR" dirty="0" smtClean="0">
                <a:solidFill>
                  <a:schemeClr val="tx1"/>
                </a:solidFill>
              </a:rPr>
              <a:t>Ciudad Autónoma </a:t>
            </a:r>
            <a:r>
              <a:rPr lang="es-AR" dirty="0">
                <a:solidFill>
                  <a:schemeClr val="tx1"/>
                </a:solidFill>
              </a:rPr>
              <a:t>de Buenos Aires garantiza el derecho de </a:t>
            </a:r>
            <a:r>
              <a:rPr lang="es-AR" dirty="0" smtClean="0">
                <a:solidFill>
                  <a:schemeClr val="tx1"/>
                </a:solidFill>
              </a:rPr>
              <a:t>todas las </a:t>
            </a:r>
            <a:r>
              <a:rPr lang="es-AR" dirty="0">
                <a:solidFill>
                  <a:schemeClr val="tx1"/>
                </a:solidFill>
              </a:rPr>
              <a:t>personas a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46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1700"/>
            <a:ext cx="91440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424936" cy="554461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AR" dirty="0">
                <a:solidFill>
                  <a:schemeClr val="tx1"/>
                </a:solidFill>
              </a:rPr>
              <a:t>1) Buscar, acceder y recibir libremente </a:t>
            </a:r>
            <a:r>
              <a:rPr lang="es-AR" dirty="0" smtClean="0">
                <a:solidFill>
                  <a:schemeClr val="tx1"/>
                </a:solidFill>
              </a:rPr>
              <a:t>por cualquier </a:t>
            </a:r>
            <a:r>
              <a:rPr lang="es-AR" dirty="0">
                <a:solidFill>
                  <a:schemeClr val="tx1"/>
                </a:solidFill>
              </a:rPr>
              <a:t>medio expresiones, informaciones, opiniones </a:t>
            </a:r>
            <a:r>
              <a:rPr lang="es-AR" dirty="0" smtClean="0">
                <a:solidFill>
                  <a:schemeClr val="tx1"/>
                </a:solidFill>
              </a:rPr>
              <a:t>e ideas </a:t>
            </a:r>
            <a:r>
              <a:rPr lang="es-AR" dirty="0">
                <a:solidFill>
                  <a:schemeClr val="tx1"/>
                </a:solidFill>
              </a:rPr>
              <a:t>de </a:t>
            </a:r>
            <a:r>
              <a:rPr lang="es-AR" dirty="0" smtClean="0">
                <a:solidFill>
                  <a:schemeClr val="tx1"/>
                </a:solidFill>
              </a:rPr>
              <a:t>toda índole</a:t>
            </a:r>
            <a:r>
              <a:rPr lang="es-AR" dirty="0">
                <a:solidFill>
                  <a:schemeClr val="tx1"/>
                </a:solidFill>
              </a:rPr>
              <a:t>, sin ningún tipo de restricción </a:t>
            </a:r>
            <a:r>
              <a:rPr lang="es-AR" dirty="0" smtClean="0">
                <a:solidFill>
                  <a:schemeClr val="tx1"/>
                </a:solidFill>
              </a:rPr>
              <a:t>directa o </a:t>
            </a:r>
            <a:r>
              <a:rPr lang="es-AR" dirty="0">
                <a:solidFill>
                  <a:schemeClr val="tx1"/>
                </a:solidFill>
              </a:rPr>
              <a:t>indirecta ni censura de ninguna clase</a:t>
            </a:r>
          </a:p>
          <a:p>
            <a:pPr algn="l"/>
            <a:r>
              <a:rPr lang="es-AR" dirty="0" smtClean="0">
                <a:solidFill>
                  <a:schemeClr val="tx1"/>
                </a:solidFill>
              </a:rPr>
              <a:t>2</a:t>
            </a:r>
            <a:r>
              <a:rPr lang="es-AR" dirty="0">
                <a:solidFill>
                  <a:schemeClr val="tx1"/>
                </a:solidFill>
              </a:rPr>
              <a:t>) </a:t>
            </a:r>
            <a:r>
              <a:rPr lang="es-AR" dirty="0" smtClean="0">
                <a:solidFill>
                  <a:schemeClr val="tx1"/>
                </a:solidFill>
              </a:rPr>
              <a:t>Elegir libremente </a:t>
            </a:r>
            <a:r>
              <a:rPr lang="es-AR" dirty="0">
                <a:solidFill>
                  <a:schemeClr val="tx1"/>
                </a:solidFill>
              </a:rPr>
              <a:t>cómo, dónde y respecto de quién ejercer </a:t>
            </a:r>
            <a:r>
              <a:rPr lang="es-AR" dirty="0" smtClean="0">
                <a:solidFill>
                  <a:schemeClr val="tx1"/>
                </a:solidFill>
              </a:rPr>
              <a:t>el derecho </a:t>
            </a:r>
            <a:r>
              <a:rPr lang="es-AR" dirty="0">
                <a:solidFill>
                  <a:schemeClr val="tx1"/>
                </a:solidFill>
              </a:rPr>
              <a:t>estipulado en el inciso anterior, sin que </a:t>
            </a:r>
            <a:r>
              <a:rPr lang="es-AR" dirty="0" smtClean="0">
                <a:solidFill>
                  <a:schemeClr val="tx1"/>
                </a:solidFill>
              </a:rPr>
              <a:t>ningún poder </a:t>
            </a:r>
            <a:r>
              <a:rPr lang="es-AR" dirty="0">
                <a:solidFill>
                  <a:schemeClr val="tx1"/>
                </a:solidFill>
              </a:rPr>
              <a:t>público pueda interferir ni sustituir su decisión. </a:t>
            </a:r>
            <a:r>
              <a:rPr lang="es-AR" dirty="0" smtClean="0">
                <a:solidFill>
                  <a:schemeClr val="tx1"/>
                </a:solidFill>
              </a:rPr>
              <a:t>La tutela </a:t>
            </a:r>
            <a:r>
              <a:rPr lang="es-AR" dirty="0">
                <a:solidFill>
                  <a:schemeClr val="tx1"/>
                </a:solidFill>
              </a:rPr>
              <a:t>que brinda esta ley comprende a todos los actos </a:t>
            </a:r>
            <a:r>
              <a:rPr lang="es-AR" dirty="0" smtClean="0">
                <a:solidFill>
                  <a:schemeClr val="tx1"/>
                </a:solidFill>
              </a:rPr>
              <a:t>y acciones </a:t>
            </a:r>
            <a:r>
              <a:rPr lang="es-AR" dirty="0">
                <a:solidFill>
                  <a:schemeClr val="tx1"/>
                </a:solidFill>
              </a:rPr>
              <a:t>necesarias y/o convenientes no sólo </a:t>
            </a:r>
            <a:r>
              <a:rPr lang="es-AR" dirty="0" smtClean="0">
                <a:solidFill>
                  <a:schemeClr val="tx1"/>
                </a:solidFill>
              </a:rPr>
              <a:t>para acceder </a:t>
            </a:r>
            <a:r>
              <a:rPr lang="es-AR" dirty="0">
                <a:solidFill>
                  <a:schemeClr val="tx1"/>
                </a:solidFill>
              </a:rPr>
              <a:t>a cualquier información, sino también </a:t>
            </a:r>
            <a:r>
              <a:rPr lang="es-AR" dirty="0" smtClean="0">
                <a:solidFill>
                  <a:schemeClr val="tx1"/>
                </a:solidFill>
              </a:rPr>
              <a:t>aquellos que </a:t>
            </a:r>
            <a:r>
              <a:rPr lang="es-AR" dirty="0">
                <a:solidFill>
                  <a:schemeClr val="tx1"/>
                </a:solidFill>
              </a:rPr>
              <a:t>permitan o faciliten generarla, darle </a:t>
            </a:r>
            <a:r>
              <a:rPr lang="es-AR" dirty="0" smtClean="0">
                <a:solidFill>
                  <a:schemeClr val="tx1"/>
                </a:solidFill>
              </a:rPr>
              <a:t>contenido, fundamentarla</a:t>
            </a:r>
            <a:r>
              <a:rPr lang="es-AR" dirty="0">
                <a:solidFill>
                  <a:schemeClr val="tx1"/>
                </a:solidFill>
              </a:rPr>
              <a:t>, comprobarla o difundirla por medios </a:t>
            </a:r>
            <a:r>
              <a:rPr lang="es-AR" dirty="0" smtClean="0">
                <a:solidFill>
                  <a:schemeClr val="tx1"/>
                </a:solidFill>
              </a:rPr>
              <a:t>de comunicación </a:t>
            </a:r>
            <a:r>
              <a:rPr lang="es-AR" dirty="0">
                <a:solidFill>
                  <a:schemeClr val="tx1"/>
                </a:solidFill>
              </a:rPr>
              <a:t>pública o privada, sin censura previa”.</a:t>
            </a:r>
          </a:p>
          <a:p>
            <a:pPr algn="l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36860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59"/>
            <a:ext cx="9144000" cy="199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b="1" dirty="0" smtClean="0">
                <a:solidFill>
                  <a:schemeClr val="bg1">
                    <a:lumMod val="65000"/>
                  </a:schemeClr>
                </a:solidFill>
              </a:rPr>
              <a:t>TENSIÓN </a:t>
            </a:r>
            <a:r>
              <a:rPr lang="es-AR" b="1" dirty="0">
                <a:solidFill>
                  <a:schemeClr val="bg1">
                    <a:lumMod val="65000"/>
                  </a:schemeClr>
                </a:solidFill>
              </a:rPr>
              <a:t>DE DERECHOS: LIBERTAD VS</a:t>
            </a:r>
            <a:br>
              <a:rPr lang="es-AR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s-AR" b="1" dirty="0">
                <a:solidFill>
                  <a:schemeClr val="bg1">
                    <a:lumMod val="65000"/>
                  </a:schemeClr>
                </a:solidFill>
              </a:rPr>
              <a:t>IGUALDAD</a:t>
            </a:r>
          </a:p>
        </p:txBody>
      </p:sp>
    </p:spTree>
    <p:extLst>
      <p:ext uri="{BB962C8B-B14F-4D97-AF65-F5344CB8AC3E}">
        <p14:creationId xmlns:p14="http://schemas.microsoft.com/office/powerpoint/2010/main" val="3001767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59"/>
            <a:ext cx="9144000" cy="199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864095"/>
          </a:xfrm>
        </p:spPr>
        <p:txBody>
          <a:bodyPr/>
          <a:lstStyle/>
          <a:p>
            <a:r>
              <a:rPr lang="es-AR" b="1" dirty="0">
                <a:solidFill>
                  <a:schemeClr val="bg1">
                    <a:lumMod val="65000"/>
                  </a:schemeClr>
                </a:solidFill>
              </a:rPr>
              <a:t>POSTURA AMERICANA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9552" y="1844823"/>
            <a:ext cx="8136904" cy="4023517"/>
          </a:xfrm>
        </p:spPr>
        <p:txBody>
          <a:bodyPr>
            <a:normAutofit/>
          </a:bodyPr>
          <a:lstStyle/>
          <a:p>
            <a:pPr algn="l"/>
            <a:r>
              <a:rPr lang="es-AR" dirty="0">
                <a:solidFill>
                  <a:schemeClr val="tx1"/>
                </a:solidFill>
              </a:rPr>
              <a:t>Máxima tolerancia. Cado ordenanza de Saint </a:t>
            </a:r>
            <a:r>
              <a:rPr lang="es-AR" dirty="0" smtClean="0">
                <a:solidFill>
                  <a:schemeClr val="tx1"/>
                </a:solidFill>
              </a:rPr>
              <a:t>Paul-Minnesota- </a:t>
            </a:r>
            <a:r>
              <a:rPr lang="es-AR" dirty="0">
                <a:solidFill>
                  <a:schemeClr val="tx1"/>
                </a:solidFill>
              </a:rPr>
              <a:t>1990 invalidada por la Corte</a:t>
            </a:r>
            <a:r>
              <a:rPr lang="es-AR" dirty="0" smtClean="0">
                <a:solidFill>
                  <a:schemeClr val="tx1"/>
                </a:solidFill>
              </a:rPr>
              <a:t>. “</a:t>
            </a:r>
            <a:r>
              <a:rPr lang="es-AR" dirty="0">
                <a:solidFill>
                  <a:schemeClr val="tx1"/>
                </a:solidFill>
              </a:rPr>
              <a:t>Quien coloque en el espacio público o privado </a:t>
            </a:r>
            <a:r>
              <a:rPr lang="es-AR" dirty="0" smtClean="0">
                <a:solidFill>
                  <a:schemeClr val="tx1"/>
                </a:solidFill>
              </a:rPr>
              <a:t>un símbolo </a:t>
            </a:r>
            <a:r>
              <a:rPr lang="es-AR" dirty="0">
                <a:solidFill>
                  <a:schemeClr val="tx1"/>
                </a:solidFill>
              </a:rPr>
              <a:t>sabiendo que provoca enojo hacia una </a:t>
            </a:r>
            <a:r>
              <a:rPr lang="es-AR" dirty="0" smtClean="0">
                <a:solidFill>
                  <a:schemeClr val="tx1"/>
                </a:solidFill>
              </a:rPr>
              <a:t>minoría, comete </a:t>
            </a:r>
            <a:r>
              <a:rPr lang="es-AR" dirty="0">
                <a:solidFill>
                  <a:schemeClr val="tx1"/>
                </a:solidFill>
              </a:rPr>
              <a:t>una conducta contraria la orden y será </a:t>
            </a:r>
            <a:r>
              <a:rPr lang="es-AR" dirty="0" smtClean="0">
                <a:solidFill>
                  <a:schemeClr val="tx1"/>
                </a:solidFill>
              </a:rPr>
              <a:t>culpable de </a:t>
            </a:r>
            <a:r>
              <a:rPr lang="es-AR" dirty="0">
                <a:solidFill>
                  <a:schemeClr val="tx1"/>
                </a:solidFill>
              </a:rPr>
              <a:t>cometer </a:t>
            </a:r>
            <a:r>
              <a:rPr lang="es-AR" dirty="0" smtClean="0">
                <a:solidFill>
                  <a:schemeClr val="tx1"/>
                </a:solidFill>
              </a:rPr>
              <a:t>una contravención</a:t>
            </a:r>
            <a:r>
              <a:rPr lang="es-AR" dirty="0">
                <a:solidFill>
                  <a:schemeClr val="tx1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9792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3"/>
            <a:ext cx="9144000" cy="178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368151"/>
          </a:xfrm>
        </p:spPr>
        <p:txBody>
          <a:bodyPr/>
          <a:lstStyle/>
          <a:p>
            <a:r>
              <a:rPr lang="es-AR" b="1" dirty="0">
                <a:solidFill>
                  <a:schemeClr val="bg1">
                    <a:lumMod val="65000"/>
                  </a:schemeClr>
                </a:solidFill>
              </a:rPr>
              <a:t>POSTURA EUROPEA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9552" y="3068960"/>
            <a:ext cx="8064896" cy="2569840"/>
          </a:xfrm>
        </p:spPr>
        <p:txBody>
          <a:bodyPr/>
          <a:lstStyle/>
          <a:p>
            <a:pPr algn="l"/>
            <a:r>
              <a:rPr lang="es-AR" dirty="0">
                <a:solidFill>
                  <a:schemeClr val="tx1"/>
                </a:solidFill>
              </a:rPr>
              <a:t>Idea de grupos </a:t>
            </a:r>
            <a:r>
              <a:rPr lang="es-AR" dirty="0" smtClean="0">
                <a:solidFill>
                  <a:schemeClr val="tx1"/>
                </a:solidFill>
              </a:rPr>
              <a:t>sistemáticamente oprimidos</a:t>
            </a:r>
            <a:r>
              <a:rPr lang="es-AR" dirty="0">
                <a:solidFill>
                  <a:schemeClr val="tx1"/>
                </a:solidFill>
              </a:rPr>
              <a:t>. La </a:t>
            </a:r>
            <a:r>
              <a:rPr lang="es-AR" dirty="0" smtClean="0">
                <a:solidFill>
                  <a:schemeClr val="tx1"/>
                </a:solidFill>
              </a:rPr>
              <a:t>igualdad debe </a:t>
            </a:r>
            <a:r>
              <a:rPr lang="es-AR" dirty="0">
                <a:solidFill>
                  <a:schemeClr val="tx1"/>
                </a:solidFill>
              </a:rPr>
              <a:t>dominar la tensión.</a:t>
            </a:r>
          </a:p>
        </p:txBody>
      </p:sp>
    </p:spTree>
    <p:extLst>
      <p:ext uri="{BB962C8B-B14F-4D97-AF65-F5344CB8AC3E}">
        <p14:creationId xmlns:p14="http://schemas.microsoft.com/office/powerpoint/2010/main" val="215876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5"/>
            <a:ext cx="9144000" cy="221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>
                <a:solidFill>
                  <a:schemeClr val="bg1">
                    <a:lumMod val="65000"/>
                  </a:schemeClr>
                </a:solidFill>
              </a:rPr>
              <a:t>¿POSTURA INTERMEDIA?</a:t>
            </a:r>
          </a:p>
        </p:txBody>
      </p:sp>
    </p:spTree>
    <p:extLst>
      <p:ext uri="{BB962C8B-B14F-4D97-AF65-F5344CB8AC3E}">
        <p14:creationId xmlns:p14="http://schemas.microsoft.com/office/powerpoint/2010/main" val="320346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9144000" cy="23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es-ES" sz="4900" b="1" dirty="0" smtClean="0">
                <a:solidFill>
                  <a:schemeClr val="bg1">
                    <a:lumMod val="65000"/>
                  </a:schemeClr>
                </a:solidFill>
              </a:rPr>
              <a:t>Prejuicios y estereotipos</a:t>
            </a:r>
            <a:r>
              <a:rPr lang="es-ES" dirty="0" smtClean="0"/>
              <a:t/>
            </a:r>
            <a:br>
              <a:rPr lang="es-ES" dirty="0" smtClean="0"/>
            </a:br>
            <a:endParaRPr lang="es-AR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611560" y="2996952"/>
            <a:ext cx="6264696" cy="2304256"/>
          </a:xfrm>
        </p:spPr>
        <p:txBody>
          <a:bodyPr>
            <a:normAutofit lnSpcReduction="10000"/>
          </a:bodyPr>
          <a:lstStyle/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-Qué son</a:t>
            </a:r>
          </a:p>
          <a:p>
            <a:pPr algn="l"/>
            <a:r>
              <a:rPr lang="es-ES" dirty="0">
                <a:solidFill>
                  <a:schemeClr val="tx1"/>
                </a:solidFill>
              </a:rPr>
              <a:t>-</a:t>
            </a:r>
            <a:r>
              <a:rPr lang="es-ES" dirty="0" smtClean="0">
                <a:solidFill>
                  <a:schemeClr val="tx1"/>
                </a:solidFill>
              </a:rPr>
              <a:t>Una </a:t>
            </a:r>
            <a:r>
              <a:rPr lang="es-ES" dirty="0" smtClean="0">
                <a:solidFill>
                  <a:schemeClr val="tx1"/>
                </a:solidFill>
              </a:rPr>
              <a:t>construcción histórico-cultural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-Estructuras de pensamiento</a:t>
            </a: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87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24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08111"/>
          </a:xfrm>
        </p:spPr>
        <p:txBody>
          <a:bodyPr/>
          <a:lstStyle/>
          <a:p>
            <a:r>
              <a:rPr lang="es-AR" b="1" dirty="0">
                <a:solidFill>
                  <a:schemeClr val="bg1">
                    <a:lumMod val="65000"/>
                  </a:schemeClr>
                </a:solidFill>
              </a:rPr>
              <a:t>DISCURSOS NEGACIONISTAS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712968" cy="3649960"/>
          </a:xfrm>
        </p:spPr>
        <p:txBody>
          <a:bodyPr>
            <a:noAutofit/>
          </a:bodyPr>
          <a:lstStyle/>
          <a:p>
            <a:pPr algn="l"/>
            <a:r>
              <a:rPr lang="es-AR" dirty="0">
                <a:solidFill>
                  <a:schemeClr val="tx1"/>
                </a:solidFill>
              </a:rPr>
              <a:t>La negación del Holocausto está </a:t>
            </a:r>
            <a:r>
              <a:rPr lang="es-AR" dirty="0" smtClean="0">
                <a:solidFill>
                  <a:schemeClr val="tx1"/>
                </a:solidFill>
              </a:rPr>
              <a:t>cada vez </a:t>
            </a:r>
            <a:r>
              <a:rPr lang="es-AR" dirty="0">
                <a:solidFill>
                  <a:schemeClr val="tx1"/>
                </a:solidFill>
              </a:rPr>
              <a:t>más </a:t>
            </a:r>
            <a:r>
              <a:rPr lang="es-AR" dirty="0" smtClean="0">
                <a:solidFill>
                  <a:schemeClr val="tx1"/>
                </a:solidFill>
              </a:rPr>
              <a:t>presente en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nuestra </a:t>
            </a:r>
            <a:r>
              <a:rPr lang="es-AR" dirty="0">
                <a:solidFill>
                  <a:schemeClr val="tx1"/>
                </a:solidFill>
              </a:rPr>
              <a:t>sociedad. La negación, la justificación o </a:t>
            </a:r>
            <a:r>
              <a:rPr lang="es-AR" dirty="0" smtClean="0">
                <a:solidFill>
                  <a:schemeClr val="tx1"/>
                </a:solidFill>
              </a:rPr>
              <a:t>la trivialización </a:t>
            </a:r>
            <a:r>
              <a:rPr lang="es-AR" dirty="0">
                <a:solidFill>
                  <a:schemeClr val="tx1"/>
                </a:solidFill>
              </a:rPr>
              <a:t>del Holocausto o de otros genocidios </a:t>
            </a:r>
            <a:r>
              <a:rPr lang="es-AR" dirty="0" smtClean="0">
                <a:solidFill>
                  <a:schemeClr val="tx1"/>
                </a:solidFill>
              </a:rPr>
              <a:t>y crímenes </a:t>
            </a:r>
            <a:r>
              <a:rPr lang="es-AR" dirty="0">
                <a:solidFill>
                  <a:schemeClr val="tx1"/>
                </a:solidFill>
              </a:rPr>
              <a:t>de lesa humanidad complican y aumentan </a:t>
            </a:r>
            <a:r>
              <a:rPr lang="es-AR" dirty="0" smtClean="0">
                <a:solidFill>
                  <a:schemeClr val="tx1"/>
                </a:solidFill>
              </a:rPr>
              <a:t>el paisaje </a:t>
            </a:r>
            <a:r>
              <a:rPr lang="es-AR" dirty="0">
                <a:solidFill>
                  <a:schemeClr val="tx1"/>
                </a:solidFill>
              </a:rPr>
              <a:t>de los fenómenos racistas que </a:t>
            </a:r>
            <a:r>
              <a:rPr lang="es-AR" dirty="0" smtClean="0">
                <a:solidFill>
                  <a:schemeClr val="tx1"/>
                </a:solidFill>
              </a:rPr>
              <a:t>pueden manifestarse a </a:t>
            </a:r>
            <a:r>
              <a:rPr lang="es-AR" dirty="0">
                <a:solidFill>
                  <a:schemeClr val="tx1"/>
                </a:solidFill>
              </a:rPr>
              <a:t>través de actos pero también a través </a:t>
            </a:r>
            <a:r>
              <a:rPr lang="es-AR" dirty="0" smtClean="0">
                <a:solidFill>
                  <a:schemeClr val="tx1"/>
                </a:solidFill>
              </a:rPr>
              <a:t>de las </a:t>
            </a:r>
            <a:r>
              <a:rPr lang="es-AR" dirty="0">
                <a:solidFill>
                  <a:schemeClr val="tx1"/>
                </a:solidFill>
              </a:rPr>
              <a:t>palabras. </a:t>
            </a:r>
          </a:p>
        </p:txBody>
      </p:sp>
    </p:spTree>
    <p:extLst>
      <p:ext uri="{BB962C8B-B14F-4D97-AF65-F5344CB8AC3E}">
        <p14:creationId xmlns:p14="http://schemas.microsoft.com/office/powerpoint/2010/main" val="1322182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" y="4425950"/>
            <a:ext cx="91440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Autofit/>
          </a:bodyPr>
          <a:lstStyle/>
          <a:p>
            <a:pPr algn="l"/>
            <a:r>
              <a:rPr lang="es-AR" sz="3200" b="1" u="sng" dirty="0" smtClean="0">
                <a:solidFill>
                  <a:schemeClr val="bg1">
                    <a:lumMod val="65000"/>
                  </a:schemeClr>
                </a:solidFill>
              </a:rPr>
              <a:t>La criminalización del </a:t>
            </a:r>
            <a:r>
              <a:rPr lang="es-AR" sz="3200" b="1" u="sng" dirty="0" err="1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s-AR" sz="3200" b="1" u="sng" dirty="0" err="1" smtClean="0">
                <a:solidFill>
                  <a:schemeClr val="bg1">
                    <a:lumMod val="65000"/>
                  </a:schemeClr>
                </a:solidFill>
              </a:rPr>
              <a:t>egacionismo</a:t>
            </a:r>
            <a:r>
              <a:rPr lang="es-AR" sz="3200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AR" sz="3200" dirty="0" smtClean="0"/>
              <a:t/>
            </a:r>
            <a:br>
              <a:rPr lang="es-AR" sz="3200" dirty="0" smtClean="0"/>
            </a:br>
            <a:r>
              <a:rPr lang="es-AR" sz="3200" dirty="0"/>
              <a:t/>
            </a:r>
            <a:br>
              <a:rPr lang="es-AR" sz="3200" dirty="0"/>
            </a:br>
            <a:r>
              <a:rPr lang="es-AR" sz="3200" dirty="0" smtClean="0"/>
              <a:t>plantea muchas cuestiones, y especialmente la de los límites que puede introducir el derecho penal a la libertad de expresión y también la de identificar el instrumento penal (el derecho y el proceso) como medio para proteger y conservar la memoria histórica.</a:t>
            </a:r>
            <a:br>
              <a:rPr lang="es-AR" sz="3200" dirty="0" smtClean="0"/>
            </a:b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259798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19"/>
            <a:ext cx="9144000" cy="235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1224135"/>
          </a:xfrm>
        </p:spPr>
        <p:txBody>
          <a:bodyPr/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Discriminación</a:t>
            </a:r>
            <a:endParaRPr lang="es-AR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8064896" cy="23538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AR" dirty="0">
                <a:solidFill>
                  <a:schemeClr val="tx1"/>
                </a:solidFill>
              </a:rPr>
              <a:t>Cuando los prejuicios y estereotipos se manifiestan en </a:t>
            </a:r>
            <a:r>
              <a:rPr lang="es-AR" dirty="0" smtClean="0">
                <a:solidFill>
                  <a:schemeClr val="tx1"/>
                </a:solidFill>
              </a:rPr>
              <a:t>acto </a:t>
            </a:r>
            <a:r>
              <a:rPr lang="es-AR" dirty="0">
                <a:solidFill>
                  <a:schemeClr val="tx1"/>
                </a:solidFill>
              </a:rPr>
              <a:t>lo hacen a través de la </a:t>
            </a:r>
            <a:r>
              <a:rPr lang="es-AR" dirty="0" smtClean="0">
                <a:solidFill>
                  <a:schemeClr val="tx1"/>
                </a:solidFill>
              </a:rPr>
              <a:t>discriminación.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Nos enfocamos en el ser y no en el hacer de la persona.</a:t>
            </a:r>
            <a:endParaRPr lang="es-AR" dirty="0">
              <a:solidFill>
                <a:schemeClr val="tx1"/>
              </a:solidFill>
            </a:endParaRPr>
          </a:p>
          <a:p>
            <a:pPr algn="l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2530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1" y="4492625"/>
            <a:ext cx="9144000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292080" y="476671"/>
            <a:ext cx="3394720" cy="308623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Construcción y reproducción de otredades </a:t>
            </a:r>
            <a:endParaRPr lang="es-AR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2" y="476672"/>
            <a:ext cx="4397889" cy="617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94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" y="4973637"/>
            <a:ext cx="91440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166792" cy="1470025"/>
          </a:xfrm>
        </p:spPr>
        <p:txBody>
          <a:bodyPr>
            <a:noAutofit/>
          </a:bodyPr>
          <a:lstStyle/>
          <a:p>
            <a:r>
              <a:rPr lang="es-AR" sz="3600" dirty="0">
                <a:solidFill>
                  <a:schemeClr val="bg1">
                    <a:lumMod val="75000"/>
                  </a:schemeClr>
                </a:solidFill>
              </a:rPr>
              <a:t>Niñas/niños y adolescentes </a:t>
            </a:r>
            <a:r>
              <a:rPr lang="es-AR" sz="3600" dirty="0" smtClean="0">
                <a:solidFill>
                  <a:schemeClr val="bg1">
                    <a:lumMod val="75000"/>
                  </a:schemeClr>
                </a:solidFill>
              </a:rPr>
              <a:t>testigos, </a:t>
            </a:r>
            <a:r>
              <a:rPr lang="es-AR" sz="3600" dirty="0">
                <a:solidFill>
                  <a:schemeClr val="bg1">
                    <a:lumMod val="75000"/>
                  </a:schemeClr>
                </a:solidFill>
              </a:rPr>
              <a:t>víctimas </a:t>
            </a:r>
            <a:r>
              <a:rPr lang="es-AR" sz="3600" dirty="0" smtClean="0">
                <a:solidFill>
                  <a:schemeClr val="bg1">
                    <a:lumMod val="75000"/>
                  </a:schemeClr>
                </a:solidFill>
              </a:rPr>
              <a:t>o agentes de </a:t>
            </a:r>
            <a:r>
              <a:rPr lang="es-AR" sz="3600" dirty="0">
                <a:solidFill>
                  <a:schemeClr val="bg1">
                    <a:lumMod val="75000"/>
                  </a:schemeClr>
                </a:solidFill>
              </a:rPr>
              <a:t>hechos de violencia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45948" y="2132856"/>
            <a:ext cx="8716344" cy="43204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AR" dirty="0">
                <a:solidFill>
                  <a:schemeClr val="tx1"/>
                </a:solidFill>
              </a:rPr>
              <a:t>Respetar la </a:t>
            </a:r>
            <a:r>
              <a:rPr lang="es-AR" dirty="0" smtClean="0">
                <a:solidFill>
                  <a:schemeClr val="tx1"/>
                </a:solidFill>
              </a:rPr>
              <a:t>identidad-intimidad-imagen</a:t>
            </a:r>
            <a:endParaRPr lang="es-AR" dirty="0">
              <a:solidFill>
                <a:schemeClr val="tx1"/>
              </a:solidFill>
            </a:endParaRPr>
          </a:p>
          <a:p>
            <a:pPr algn="l"/>
            <a:r>
              <a:rPr lang="es-AR" dirty="0">
                <a:solidFill>
                  <a:schemeClr val="tx1"/>
                </a:solidFill>
              </a:rPr>
              <a:t>Explicar el contexto legal y social de lo que se cuenta</a:t>
            </a:r>
          </a:p>
          <a:p>
            <a:pPr algn="l"/>
            <a:r>
              <a:rPr lang="es-AR" dirty="0">
                <a:solidFill>
                  <a:schemeClr val="tx1"/>
                </a:solidFill>
              </a:rPr>
              <a:t>N</a:t>
            </a:r>
            <a:r>
              <a:rPr lang="es-AR" dirty="0" smtClean="0">
                <a:solidFill>
                  <a:schemeClr val="tx1"/>
                </a:solidFill>
              </a:rPr>
              <a:t>ombrar </a:t>
            </a:r>
            <a:r>
              <a:rPr lang="es-AR" dirty="0">
                <a:solidFill>
                  <a:schemeClr val="tx1"/>
                </a:solidFill>
              </a:rPr>
              <a:t>a los chicos y chicas de manera </a:t>
            </a:r>
            <a:r>
              <a:rPr lang="es-AR" dirty="0" smtClean="0">
                <a:solidFill>
                  <a:schemeClr val="tx1"/>
                </a:solidFill>
              </a:rPr>
              <a:t>no estigmatizante</a:t>
            </a:r>
            <a:endParaRPr lang="es-AR" dirty="0">
              <a:solidFill>
                <a:schemeClr val="tx1"/>
              </a:solidFill>
            </a:endParaRPr>
          </a:p>
          <a:p>
            <a:pPr algn="l"/>
            <a:r>
              <a:rPr lang="es-AR" dirty="0">
                <a:solidFill>
                  <a:schemeClr val="tx1"/>
                </a:solidFill>
              </a:rPr>
              <a:t>Incluir sus voces</a:t>
            </a:r>
          </a:p>
          <a:p>
            <a:pPr algn="l"/>
            <a:r>
              <a:rPr lang="es-AR" dirty="0">
                <a:solidFill>
                  <a:schemeClr val="tx1"/>
                </a:solidFill>
              </a:rPr>
              <a:t>Usar sólo fotos proporcionadas por los familiares cuando se busca a un niño/niña/adolescente</a:t>
            </a:r>
          </a:p>
          <a:p>
            <a:pPr algn="l"/>
            <a:r>
              <a:rPr lang="es-AR" dirty="0">
                <a:solidFill>
                  <a:schemeClr val="tx1"/>
                </a:solidFill>
              </a:rPr>
              <a:t>El uso de estadísticas de fuentes confiables ayuda a evitar estigmatizaciones</a:t>
            </a:r>
          </a:p>
          <a:p>
            <a:pPr algn="l"/>
            <a:r>
              <a:rPr lang="es-AR" dirty="0" smtClean="0">
                <a:solidFill>
                  <a:schemeClr val="tx1"/>
                </a:solidFill>
              </a:rPr>
              <a:t>Poner </a:t>
            </a:r>
            <a:r>
              <a:rPr lang="es-AR" dirty="0">
                <a:solidFill>
                  <a:schemeClr val="tx1"/>
                </a:solidFill>
              </a:rPr>
              <a:t>en </a:t>
            </a:r>
            <a:r>
              <a:rPr lang="es-AR" dirty="0" smtClean="0">
                <a:solidFill>
                  <a:schemeClr val="tx1"/>
                </a:solidFill>
              </a:rPr>
              <a:t>contexto </a:t>
            </a:r>
            <a:r>
              <a:rPr lang="es-AR" dirty="0">
                <a:solidFill>
                  <a:schemeClr val="tx1"/>
                </a:solidFill>
              </a:rPr>
              <a:t>los datos y hacer comparaciones</a:t>
            </a:r>
          </a:p>
          <a:p>
            <a:pPr algn="l"/>
            <a:endParaRPr lang="es-AR" dirty="0"/>
          </a:p>
          <a:p>
            <a:pPr algn="l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9303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7"/>
            <a:ext cx="91440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AR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s-AR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s-AR" b="1" dirty="0">
                <a:solidFill>
                  <a:schemeClr val="bg1">
                    <a:lumMod val="75000"/>
                  </a:schemeClr>
                </a:solidFill>
              </a:rPr>
              <a:t>Delito de trata y explotación sexual</a:t>
            </a:r>
            <a:br>
              <a:rPr lang="es-AR" b="1" dirty="0">
                <a:solidFill>
                  <a:schemeClr val="bg1">
                    <a:lumMod val="75000"/>
                  </a:schemeClr>
                </a:solidFill>
              </a:rPr>
            </a:br>
            <a:endParaRPr lang="es-AR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8496944" cy="349493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AR" dirty="0" smtClean="0">
                <a:solidFill>
                  <a:schemeClr val="tx1"/>
                </a:solidFill>
              </a:rPr>
              <a:t>-Evitar la tendencia a la </a:t>
            </a:r>
            <a:r>
              <a:rPr lang="es-AR" dirty="0">
                <a:solidFill>
                  <a:schemeClr val="tx1"/>
                </a:solidFill>
              </a:rPr>
              <a:t>morbosidad</a:t>
            </a:r>
          </a:p>
          <a:p>
            <a:pPr algn="l"/>
            <a:r>
              <a:rPr lang="es-AR" dirty="0" smtClean="0">
                <a:solidFill>
                  <a:schemeClr val="tx1"/>
                </a:solidFill>
              </a:rPr>
              <a:t>-Explicar </a:t>
            </a:r>
            <a:r>
              <a:rPr lang="es-AR" dirty="0">
                <a:solidFill>
                  <a:schemeClr val="tx1"/>
                </a:solidFill>
              </a:rPr>
              <a:t>que el abuso es una violación a </a:t>
            </a:r>
            <a:r>
              <a:rPr lang="es-AR" dirty="0" smtClean="0">
                <a:solidFill>
                  <a:schemeClr val="tx1"/>
                </a:solidFill>
              </a:rPr>
              <a:t>los </a:t>
            </a:r>
            <a:r>
              <a:rPr lang="es-AR" dirty="0">
                <a:solidFill>
                  <a:schemeClr val="tx1"/>
                </a:solidFill>
              </a:rPr>
              <a:t>derechos humanos</a:t>
            </a:r>
          </a:p>
          <a:p>
            <a:pPr algn="l"/>
            <a:r>
              <a:rPr lang="es-AR" dirty="0" smtClean="0">
                <a:solidFill>
                  <a:schemeClr val="tx1"/>
                </a:solidFill>
              </a:rPr>
              <a:t>-Reforzar </a:t>
            </a:r>
            <a:r>
              <a:rPr lang="es-AR" dirty="0">
                <a:solidFill>
                  <a:schemeClr val="tx1"/>
                </a:solidFill>
              </a:rPr>
              <a:t>el rechazo social hacia estos delitos</a:t>
            </a:r>
          </a:p>
          <a:p>
            <a:pPr algn="l"/>
            <a:r>
              <a:rPr lang="es-AR" dirty="0" smtClean="0">
                <a:solidFill>
                  <a:schemeClr val="tx1"/>
                </a:solidFill>
              </a:rPr>
              <a:t>-Dejar </a:t>
            </a:r>
            <a:r>
              <a:rPr lang="es-AR" dirty="0">
                <a:solidFill>
                  <a:schemeClr val="tx1"/>
                </a:solidFill>
              </a:rPr>
              <a:t>en claro </a:t>
            </a:r>
            <a:r>
              <a:rPr lang="es-AR" dirty="0" smtClean="0">
                <a:solidFill>
                  <a:schemeClr val="tx1"/>
                </a:solidFill>
              </a:rPr>
              <a:t>que las víctimas no </a:t>
            </a:r>
            <a:r>
              <a:rPr lang="es-AR" dirty="0">
                <a:solidFill>
                  <a:schemeClr val="tx1"/>
                </a:solidFill>
              </a:rPr>
              <a:t>son culpables de la violencia sexual</a:t>
            </a:r>
          </a:p>
          <a:p>
            <a:pPr algn="l"/>
            <a:r>
              <a:rPr lang="es-AR" dirty="0" smtClean="0">
                <a:solidFill>
                  <a:schemeClr val="tx1"/>
                </a:solidFill>
              </a:rPr>
              <a:t>-Aportar </a:t>
            </a:r>
            <a:r>
              <a:rPr lang="es-AR" dirty="0">
                <a:solidFill>
                  <a:schemeClr val="tx1"/>
                </a:solidFill>
              </a:rPr>
              <a:t>información sobre servicios de asesoramiento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7359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62550"/>
            <a:ext cx="82296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864095"/>
          </a:xfrm>
        </p:spPr>
        <p:txBody>
          <a:bodyPr/>
          <a:lstStyle/>
          <a:p>
            <a:r>
              <a:rPr lang="es-AR" b="1" dirty="0">
                <a:solidFill>
                  <a:schemeClr val="bg1">
                    <a:lumMod val="75000"/>
                  </a:schemeClr>
                </a:solidFill>
              </a:rPr>
              <a:t>Género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95536" y="2924944"/>
            <a:ext cx="8136904" cy="2713856"/>
          </a:xfrm>
        </p:spPr>
        <p:txBody>
          <a:bodyPr>
            <a:normAutofit fontScale="92500"/>
          </a:bodyPr>
          <a:lstStyle/>
          <a:p>
            <a:pPr algn="l"/>
            <a:r>
              <a:rPr lang="es-AR" dirty="0" smtClean="0">
                <a:solidFill>
                  <a:schemeClr val="tx1"/>
                </a:solidFill>
              </a:rPr>
              <a:t>-Los </a:t>
            </a:r>
            <a:r>
              <a:rPr lang="es-AR" dirty="0">
                <a:solidFill>
                  <a:schemeClr val="tx1"/>
                </a:solidFill>
              </a:rPr>
              <a:t>medios suelen a contribuir con lenguaje sexista y divisiones de roles a la violencia de género</a:t>
            </a:r>
          </a:p>
          <a:p>
            <a:pPr algn="l"/>
            <a:r>
              <a:rPr lang="es-AR" dirty="0" smtClean="0">
                <a:solidFill>
                  <a:schemeClr val="tx1"/>
                </a:solidFill>
              </a:rPr>
              <a:t>-Incluir </a:t>
            </a:r>
            <a:r>
              <a:rPr lang="es-AR" dirty="0">
                <a:solidFill>
                  <a:schemeClr val="tx1"/>
                </a:solidFill>
              </a:rPr>
              <a:t>fuentes con perspectiva de género</a:t>
            </a:r>
          </a:p>
          <a:p>
            <a:pPr algn="l"/>
            <a:r>
              <a:rPr lang="es-AR" dirty="0" smtClean="0">
                <a:solidFill>
                  <a:schemeClr val="tx1"/>
                </a:solidFill>
              </a:rPr>
              <a:t>-Chequear </a:t>
            </a:r>
            <a:r>
              <a:rPr lang="es-AR" dirty="0">
                <a:solidFill>
                  <a:schemeClr val="tx1"/>
                </a:solidFill>
              </a:rPr>
              <a:t>que las </a:t>
            </a:r>
            <a:r>
              <a:rPr lang="es-AR" dirty="0" smtClean="0">
                <a:solidFill>
                  <a:schemeClr val="tx1"/>
                </a:solidFill>
              </a:rPr>
              <a:t>imágenes y discursos </a:t>
            </a:r>
            <a:r>
              <a:rPr lang="es-AR" dirty="0">
                <a:solidFill>
                  <a:schemeClr val="tx1"/>
                </a:solidFill>
              </a:rPr>
              <a:t>no reproduzcan estereotipos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2850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89" y="5013176"/>
            <a:ext cx="9144000" cy="188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368151"/>
          </a:xfrm>
        </p:spPr>
        <p:txBody>
          <a:bodyPr/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Identidad</a:t>
            </a:r>
            <a:endParaRPr lang="es-AR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23527" y="2204864"/>
            <a:ext cx="8800583" cy="374915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s-AR" sz="5800" dirty="0" smtClean="0">
                <a:solidFill>
                  <a:schemeClr val="tx1"/>
                </a:solidFill>
              </a:rPr>
              <a:t>Es una construcción social que determina relaciones de semejanza y  diferencia e incluye procesos de identificación, sentidos de pertenencia y relaciones de conectividad y afectividad.</a:t>
            </a:r>
          </a:p>
          <a:p>
            <a:pPr algn="l"/>
            <a:endParaRPr lang="es-AR" sz="5800" dirty="0" smtClean="0">
              <a:solidFill>
                <a:schemeClr val="tx1"/>
              </a:solidFill>
            </a:endParaRPr>
          </a:p>
          <a:p>
            <a:r>
              <a:rPr lang="es-AR" sz="5800" dirty="0" smtClean="0">
                <a:solidFill>
                  <a:schemeClr val="tx1"/>
                </a:solidFill>
              </a:rPr>
              <a:t>Múltiple</a:t>
            </a:r>
          </a:p>
          <a:p>
            <a:r>
              <a:rPr lang="es-AR" sz="5800" dirty="0" smtClean="0">
                <a:solidFill>
                  <a:schemeClr val="tx1"/>
                </a:solidFill>
              </a:rPr>
              <a:t>Variable</a:t>
            </a:r>
          </a:p>
          <a:p>
            <a:r>
              <a:rPr lang="es-AR" sz="5800" dirty="0" smtClean="0">
                <a:solidFill>
                  <a:schemeClr val="tx1"/>
                </a:solidFill>
              </a:rPr>
              <a:t>Interactiva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5305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3"/>
            <a:ext cx="9144000" cy="24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224135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Diversidad Cultural Interculturalidad</a:t>
            </a:r>
            <a:endParaRPr lang="es-AR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7992888" cy="3001888"/>
          </a:xfrm>
        </p:spPr>
        <p:txBody>
          <a:bodyPr>
            <a:normAutofit/>
          </a:bodyPr>
          <a:lstStyle/>
          <a:p>
            <a:pPr algn="l"/>
            <a:r>
              <a:rPr lang="es-AR" dirty="0" smtClean="0">
                <a:solidFill>
                  <a:schemeClr val="tx1"/>
                </a:solidFill>
              </a:rPr>
              <a:t>-Rompe </a:t>
            </a:r>
            <a:r>
              <a:rPr lang="es-AR" dirty="0">
                <a:solidFill>
                  <a:schemeClr val="tx1"/>
                </a:solidFill>
              </a:rPr>
              <a:t>con nociones </a:t>
            </a:r>
            <a:r>
              <a:rPr lang="es-AR" dirty="0" smtClean="0">
                <a:solidFill>
                  <a:schemeClr val="tx1"/>
                </a:solidFill>
              </a:rPr>
              <a:t>etnocentristas.</a:t>
            </a:r>
            <a:endParaRPr lang="es-AR" dirty="0">
              <a:solidFill>
                <a:schemeClr val="tx1"/>
              </a:solidFill>
            </a:endParaRPr>
          </a:p>
          <a:p>
            <a:pPr algn="l"/>
            <a:r>
              <a:rPr lang="es-AR" dirty="0" smtClean="0">
                <a:solidFill>
                  <a:schemeClr val="tx1"/>
                </a:solidFill>
              </a:rPr>
              <a:t>-Dinamiza </a:t>
            </a:r>
            <a:r>
              <a:rPr lang="es-AR" dirty="0">
                <a:solidFill>
                  <a:schemeClr val="tx1"/>
                </a:solidFill>
              </a:rPr>
              <a:t>las estructuras de reconocimiento de la </a:t>
            </a:r>
            <a:r>
              <a:rPr lang="es-AR" dirty="0" smtClean="0">
                <a:solidFill>
                  <a:schemeClr val="tx1"/>
                </a:solidFill>
              </a:rPr>
              <a:t>otredad.</a:t>
            </a:r>
            <a:endParaRPr lang="es-AR" dirty="0">
              <a:solidFill>
                <a:schemeClr val="tx1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413576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710</Words>
  <Application>Microsoft Office PowerPoint</Application>
  <PresentationFormat>Presentación en pantalla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Diversidad y medios</vt:lpstr>
      <vt:lpstr>Prejuicios y estereotipos </vt:lpstr>
      <vt:lpstr>Discriminación</vt:lpstr>
      <vt:lpstr>Construcción y reproducción de otredades </vt:lpstr>
      <vt:lpstr>Niñas/niños y adolescentes testigos, víctimas o agentes de hechos de violencia</vt:lpstr>
      <vt:lpstr> Delito de trata y explotación sexual </vt:lpstr>
      <vt:lpstr>Género</vt:lpstr>
      <vt:lpstr>Identidad</vt:lpstr>
      <vt:lpstr>Diversidad Cultural Interculturalidad</vt:lpstr>
      <vt:lpstr>Los dilemas de las libertad de expresión y la protección de los derechos humanos</vt:lpstr>
      <vt:lpstr>Art. 14 bis</vt:lpstr>
      <vt:lpstr>Art. 16 CN</vt:lpstr>
      <vt:lpstr>ART. 13  CONVENCIÓN AMERICANA DE DERECHOS HUMANOS</vt:lpstr>
      <vt:lpstr>ARTS. 1 y 2 Ley 4565 CABA </vt:lpstr>
      <vt:lpstr>Presentación de PowerPoint</vt:lpstr>
      <vt:lpstr>      TENSIÓN DE DERECHOS: LIBERTAD VS IGUALDAD</vt:lpstr>
      <vt:lpstr>POSTURA AMERICANA</vt:lpstr>
      <vt:lpstr>POSTURA EUROPEA</vt:lpstr>
      <vt:lpstr>¿POSTURA INTERMEDIA?</vt:lpstr>
      <vt:lpstr>DISCURSOS NEGACIONISTAS</vt:lpstr>
      <vt:lpstr>La criminalización del Negacionismo   plantea muchas cuestiones, y especialmente la de los límites que puede introducir el derecho penal a la libertad de expresión y también la de identificar el instrumento penal (el derecho y el proceso) como medio para proteger y conservar la memoria histórica.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16</cp:revision>
  <dcterms:created xsi:type="dcterms:W3CDTF">2022-11-10T13:56:37Z</dcterms:created>
  <dcterms:modified xsi:type="dcterms:W3CDTF">2022-11-15T12:51:56Z</dcterms:modified>
</cp:coreProperties>
</file>